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6" r:id="rId2"/>
    <p:sldId id="406" r:id="rId3"/>
    <p:sldId id="316" r:id="rId4"/>
    <p:sldId id="317" r:id="rId5"/>
    <p:sldId id="321" r:id="rId6"/>
    <p:sldId id="322" r:id="rId7"/>
    <p:sldId id="324" r:id="rId8"/>
    <p:sldId id="325"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38" r:id="rId22"/>
    <p:sldId id="339" r:id="rId23"/>
    <p:sldId id="342" r:id="rId24"/>
    <p:sldId id="343" r:id="rId25"/>
    <p:sldId id="344" r:id="rId26"/>
    <p:sldId id="345" r:id="rId27"/>
    <p:sldId id="346" r:id="rId28"/>
    <p:sldId id="347" r:id="rId29"/>
    <p:sldId id="348" r:id="rId30"/>
    <p:sldId id="349" r:id="rId31"/>
    <p:sldId id="350" r:id="rId32"/>
    <p:sldId id="351" r:id="rId33"/>
    <p:sldId id="411" r:id="rId34"/>
    <p:sldId id="378" r:id="rId35"/>
    <p:sldId id="381" r:id="rId36"/>
    <p:sldId id="352" r:id="rId37"/>
    <p:sldId id="412" r:id="rId38"/>
    <p:sldId id="415" r:id="rId39"/>
    <p:sldId id="413" r:id="rId40"/>
    <p:sldId id="414" r:id="rId41"/>
    <p:sldId id="353" r:id="rId42"/>
    <p:sldId id="354" r:id="rId43"/>
    <p:sldId id="355" r:id="rId44"/>
    <p:sldId id="356" r:id="rId45"/>
    <p:sldId id="357" r:id="rId46"/>
    <p:sldId id="359" r:id="rId47"/>
    <p:sldId id="360" r:id="rId48"/>
    <p:sldId id="361" r:id="rId49"/>
    <p:sldId id="362" r:id="rId50"/>
    <p:sldId id="407" r:id="rId51"/>
    <p:sldId id="408" r:id="rId52"/>
    <p:sldId id="409" r:id="rId53"/>
    <p:sldId id="410" r:id="rId54"/>
    <p:sldId id="364" r:id="rId55"/>
    <p:sldId id="366" r:id="rId56"/>
    <p:sldId id="367" r:id="rId57"/>
    <p:sldId id="368" r:id="rId58"/>
    <p:sldId id="369" r:id="rId59"/>
    <p:sldId id="370" r:id="rId60"/>
    <p:sldId id="371" r:id="rId61"/>
    <p:sldId id="372" r:id="rId62"/>
    <p:sldId id="373" r:id="rId63"/>
    <p:sldId id="374" r:id="rId64"/>
    <p:sldId id="376" r:id="rId65"/>
    <p:sldId id="377" r:id="rId66"/>
    <p:sldId id="379" r:id="rId67"/>
    <p:sldId id="380" r:id="rId68"/>
    <p:sldId id="382" r:id="rId69"/>
    <p:sldId id="383" r:id="rId70"/>
    <p:sldId id="384" r:id="rId71"/>
    <p:sldId id="385" r:id="rId72"/>
    <p:sldId id="386" r:id="rId73"/>
    <p:sldId id="387" r:id="rId74"/>
    <p:sldId id="388" r:id="rId75"/>
    <p:sldId id="389" r:id="rId76"/>
    <p:sldId id="390" r:id="rId77"/>
    <p:sldId id="391" r:id="rId78"/>
    <p:sldId id="392" r:id="rId79"/>
    <p:sldId id="393" r:id="rId80"/>
    <p:sldId id="394" r:id="rId81"/>
    <p:sldId id="395" r:id="rId82"/>
    <p:sldId id="396" r:id="rId83"/>
    <p:sldId id="397" r:id="rId84"/>
    <p:sldId id="398" r:id="rId85"/>
    <p:sldId id="399" r:id="rId86"/>
    <p:sldId id="400" r:id="rId87"/>
    <p:sldId id="401" r:id="rId88"/>
    <p:sldId id="402" r:id="rId89"/>
    <p:sldId id="403" r:id="rId90"/>
    <p:sldId id="404" r:id="rId91"/>
    <p:sldId id="315" r:id="rId92"/>
    <p:sldId id="281" r:id="rId93"/>
  </p:sldIdLst>
  <p:sldSz cx="12192000" cy="6858000"/>
  <p:notesSz cx="6858000" cy="9144000"/>
  <p:defaultTextStyle>
    <a:defPPr>
      <a:defRPr lang="sk-S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us Barath"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FF8B73-B037-5F41-90C4-49647F59028B}" v="16" dt="2025-03-26T07:10:31.6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534"/>
    <p:restoredTop sz="95892" autoAdjust="0"/>
  </p:normalViewPr>
  <p:slideViewPr>
    <p:cSldViewPr snapToGrid="0">
      <p:cViewPr varScale="1">
        <p:scale>
          <a:sx n="149" d="100"/>
          <a:sy n="149" d="100"/>
        </p:scale>
        <p:origin x="192" y="568"/>
      </p:cViewPr>
      <p:guideLst>
        <p:guide orient="horz" pos="2160"/>
        <p:guide pos="3840"/>
      </p:guideLst>
    </p:cSldViewPr>
  </p:slideViewPr>
  <p:outlineViewPr>
    <p:cViewPr>
      <p:scale>
        <a:sx n="33" d="100"/>
        <a:sy n="33" d="100"/>
      </p:scale>
      <p:origin x="0" y="-45192"/>
    </p:cViewPr>
  </p:outlineViewPr>
  <p:notesTextViewPr>
    <p:cViewPr>
      <p:scale>
        <a:sx n="1" d="1"/>
        <a:sy n="1" d="1"/>
      </p:scale>
      <p:origin x="0" y="0"/>
    </p:cViewPr>
  </p:notesTextViewPr>
  <p:sorterViewPr>
    <p:cViewPr>
      <p:scale>
        <a:sx n="100" d="100"/>
        <a:sy n="100" d="100"/>
      </p:scale>
      <p:origin x="0" y="130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úlius Baráth" userId="e650c4ab-697e-4750-bd58-c1531aabce95" providerId="ADAL" clId="{3B72DE16-D625-4498-BECE-FAD21112F6DD}"/>
    <pc:docChg chg="custSel modSld">
      <pc:chgData name="Július Baráth" userId="e650c4ab-697e-4750-bd58-c1531aabce95" providerId="ADAL" clId="{3B72DE16-D625-4498-BECE-FAD21112F6DD}" dt="2022-03-17T12:39:32.220" v="16" actId="207"/>
      <pc:docMkLst>
        <pc:docMk/>
      </pc:docMkLst>
      <pc:sldChg chg="addSp delSp modSp mod">
        <pc:chgData name="Július Baráth" userId="e650c4ab-697e-4750-bd58-c1531aabce95" providerId="ADAL" clId="{3B72DE16-D625-4498-BECE-FAD21112F6DD}" dt="2022-03-17T12:36:19.862" v="15" actId="1076"/>
        <pc:sldMkLst>
          <pc:docMk/>
          <pc:sldMk cId="2631600480" sldId="281"/>
        </pc:sldMkLst>
      </pc:sldChg>
      <pc:sldChg chg="modSp mod">
        <pc:chgData name="Július Baráth" userId="e650c4ab-697e-4750-bd58-c1531aabce95" providerId="ADAL" clId="{3B72DE16-D625-4498-BECE-FAD21112F6DD}" dt="2022-03-15T14:51:23.674" v="7" actId="6549"/>
        <pc:sldMkLst>
          <pc:docMk/>
          <pc:sldMk cId="0" sldId="322"/>
        </pc:sldMkLst>
      </pc:sldChg>
      <pc:sldChg chg="modSp mod">
        <pc:chgData name="Július Baráth" userId="e650c4ab-697e-4750-bd58-c1531aabce95" providerId="ADAL" clId="{3B72DE16-D625-4498-BECE-FAD21112F6DD}" dt="2022-03-17T12:39:32.220" v="16" actId="207"/>
        <pc:sldMkLst>
          <pc:docMk/>
          <pc:sldMk cId="0" sldId="333"/>
        </pc:sldMkLst>
      </pc:sldChg>
      <pc:sldChg chg="modSp mod">
        <pc:chgData name="Július Baráth" userId="e650c4ab-697e-4750-bd58-c1531aabce95" providerId="ADAL" clId="{3B72DE16-D625-4498-BECE-FAD21112F6DD}" dt="2022-03-15T11:55:31.330" v="6" actId="403"/>
        <pc:sldMkLst>
          <pc:docMk/>
          <pc:sldMk cId="0" sldId="345"/>
        </pc:sldMkLst>
      </pc:sldChg>
    </pc:docChg>
  </pc:docChgLst>
  <pc:docChgLst>
    <pc:chgData name="Július Baráth" userId="e650c4ab-697e-4750-bd58-c1531aabce95" providerId="ADAL" clId="{023381D4-3E2F-0A47-9DFF-944B83326C04}"/>
    <pc:docChg chg="undo custSel delSld modSld">
      <pc:chgData name="Július Baráth" userId="e650c4ab-697e-4750-bd58-c1531aabce95" providerId="ADAL" clId="{023381D4-3E2F-0A47-9DFF-944B83326C04}" dt="2022-03-23T11:56:33.296" v="194" actId="404"/>
      <pc:docMkLst>
        <pc:docMk/>
      </pc:docMkLst>
      <pc:sldChg chg="modSp mod">
        <pc:chgData name="Július Baráth" userId="e650c4ab-697e-4750-bd58-c1531aabce95" providerId="ADAL" clId="{023381D4-3E2F-0A47-9DFF-944B83326C04}" dt="2022-03-23T10:54:42.298" v="111" actId="27636"/>
        <pc:sldMkLst>
          <pc:docMk/>
          <pc:sldMk cId="0" sldId="328"/>
        </pc:sldMkLst>
      </pc:sldChg>
      <pc:sldChg chg="modSp mod">
        <pc:chgData name="Július Baráth" userId="e650c4ab-697e-4750-bd58-c1531aabce95" providerId="ADAL" clId="{023381D4-3E2F-0A47-9DFF-944B83326C04}" dt="2022-03-23T09:26:36.073" v="1" actId="27636"/>
        <pc:sldMkLst>
          <pc:docMk/>
          <pc:sldMk cId="0" sldId="329"/>
        </pc:sldMkLst>
      </pc:sldChg>
      <pc:sldChg chg="modSp mod">
        <pc:chgData name="Július Baráth" userId="e650c4ab-697e-4750-bd58-c1531aabce95" providerId="ADAL" clId="{023381D4-3E2F-0A47-9DFF-944B83326C04}" dt="2022-03-23T09:33:07.130" v="3" actId="947"/>
        <pc:sldMkLst>
          <pc:docMk/>
          <pc:sldMk cId="0" sldId="331"/>
        </pc:sldMkLst>
      </pc:sldChg>
      <pc:sldChg chg="modSp mod">
        <pc:chgData name="Július Baráth" userId="e650c4ab-697e-4750-bd58-c1531aabce95" providerId="ADAL" clId="{023381D4-3E2F-0A47-9DFF-944B83326C04}" dt="2022-03-23T10:10:55.159" v="5" actId="113"/>
        <pc:sldMkLst>
          <pc:docMk/>
          <pc:sldMk cId="0" sldId="333"/>
        </pc:sldMkLst>
      </pc:sldChg>
      <pc:sldChg chg="modSp mod">
        <pc:chgData name="Július Baráth" userId="e650c4ab-697e-4750-bd58-c1531aabce95" providerId="ADAL" clId="{023381D4-3E2F-0A47-9DFF-944B83326C04}" dt="2022-03-23T10:15:59.657" v="12" actId="6549"/>
        <pc:sldMkLst>
          <pc:docMk/>
          <pc:sldMk cId="0" sldId="336"/>
        </pc:sldMkLst>
      </pc:sldChg>
      <pc:sldChg chg="modSp mod">
        <pc:chgData name="Július Baráth" userId="e650c4ab-697e-4750-bd58-c1531aabce95" providerId="ADAL" clId="{023381D4-3E2F-0A47-9DFF-944B83326C04}" dt="2022-03-23T10:17:58.432" v="16" actId="368"/>
        <pc:sldMkLst>
          <pc:docMk/>
          <pc:sldMk cId="0" sldId="338"/>
        </pc:sldMkLst>
      </pc:sldChg>
      <pc:sldChg chg="addSp delSp modSp mod chgLayout">
        <pc:chgData name="Július Baráth" userId="e650c4ab-697e-4750-bd58-c1531aabce95" providerId="ADAL" clId="{023381D4-3E2F-0A47-9DFF-944B83326C04}" dt="2022-03-23T10:19:17.992" v="22" actId="115"/>
        <pc:sldMkLst>
          <pc:docMk/>
          <pc:sldMk cId="0" sldId="339"/>
        </pc:sldMkLst>
      </pc:sldChg>
      <pc:sldChg chg="modSp mod">
        <pc:chgData name="Július Baráth" userId="e650c4ab-697e-4750-bd58-c1531aabce95" providerId="ADAL" clId="{023381D4-3E2F-0A47-9DFF-944B83326C04}" dt="2022-03-23T10:30:55.581" v="33" actId="20577"/>
        <pc:sldMkLst>
          <pc:docMk/>
          <pc:sldMk cId="0" sldId="352"/>
        </pc:sldMkLst>
      </pc:sldChg>
      <pc:sldChg chg="addSp modSp mod">
        <pc:chgData name="Július Baráth" userId="e650c4ab-697e-4750-bd58-c1531aabce95" providerId="ADAL" clId="{023381D4-3E2F-0A47-9DFF-944B83326C04}" dt="2022-03-23T10:39:49.395" v="46" actId="27636"/>
        <pc:sldMkLst>
          <pc:docMk/>
          <pc:sldMk cId="0" sldId="357"/>
        </pc:sldMkLst>
      </pc:sldChg>
      <pc:sldChg chg="del">
        <pc:chgData name="Július Baráth" userId="e650c4ab-697e-4750-bd58-c1531aabce95" providerId="ADAL" clId="{023381D4-3E2F-0A47-9DFF-944B83326C04}" dt="2022-03-23T10:39:57.941" v="47" actId="2696"/>
        <pc:sldMkLst>
          <pc:docMk/>
          <pc:sldMk cId="0" sldId="358"/>
        </pc:sldMkLst>
      </pc:sldChg>
      <pc:sldChg chg="modSp mod">
        <pc:chgData name="Július Baráth" userId="e650c4ab-697e-4750-bd58-c1531aabce95" providerId="ADAL" clId="{023381D4-3E2F-0A47-9DFF-944B83326C04}" dt="2022-03-23T10:45:38.404" v="81" actId="20577"/>
        <pc:sldMkLst>
          <pc:docMk/>
          <pc:sldMk cId="0" sldId="361"/>
        </pc:sldMkLst>
      </pc:sldChg>
      <pc:sldChg chg="addSp modSp mod">
        <pc:chgData name="Július Baráth" userId="e650c4ab-697e-4750-bd58-c1531aabce95" providerId="ADAL" clId="{023381D4-3E2F-0A47-9DFF-944B83326C04}" dt="2022-03-23T10:47:40.862" v="85" actId="1076"/>
        <pc:sldMkLst>
          <pc:docMk/>
          <pc:sldMk cId="0" sldId="362"/>
        </pc:sldMkLst>
      </pc:sldChg>
      <pc:sldChg chg="del">
        <pc:chgData name="Július Baráth" userId="e650c4ab-697e-4750-bd58-c1531aabce95" providerId="ADAL" clId="{023381D4-3E2F-0A47-9DFF-944B83326C04}" dt="2022-03-23T10:48:10.946" v="86" actId="2696"/>
        <pc:sldMkLst>
          <pc:docMk/>
          <pc:sldMk cId="0" sldId="363"/>
        </pc:sldMkLst>
      </pc:sldChg>
      <pc:sldChg chg="modSp mod">
        <pc:chgData name="Július Baráth" userId="e650c4ab-697e-4750-bd58-c1531aabce95" providerId="ADAL" clId="{023381D4-3E2F-0A47-9DFF-944B83326C04}" dt="2022-03-23T10:49:25.567" v="94" actId="1076"/>
        <pc:sldMkLst>
          <pc:docMk/>
          <pc:sldMk cId="0" sldId="364"/>
        </pc:sldMkLst>
      </pc:sldChg>
      <pc:sldChg chg="del">
        <pc:chgData name="Július Baráth" userId="e650c4ab-697e-4750-bd58-c1531aabce95" providerId="ADAL" clId="{023381D4-3E2F-0A47-9DFF-944B83326C04}" dt="2022-03-23T10:51:04.683" v="95" actId="2696"/>
        <pc:sldMkLst>
          <pc:docMk/>
          <pc:sldMk cId="0" sldId="365"/>
        </pc:sldMkLst>
      </pc:sldChg>
      <pc:sldChg chg="modSp mod">
        <pc:chgData name="Július Baráth" userId="e650c4ab-697e-4750-bd58-c1531aabce95" providerId="ADAL" clId="{023381D4-3E2F-0A47-9DFF-944B83326C04}" dt="2022-03-23T10:51:43.137" v="97" actId="20577"/>
        <pc:sldMkLst>
          <pc:docMk/>
          <pc:sldMk cId="0" sldId="366"/>
        </pc:sldMkLst>
      </pc:sldChg>
      <pc:sldChg chg="modSp mod">
        <pc:chgData name="Július Baráth" userId="e650c4ab-697e-4750-bd58-c1531aabce95" providerId="ADAL" clId="{023381D4-3E2F-0A47-9DFF-944B83326C04}" dt="2022-03-23T10:55:02.149" v="113" actId="20577"/>
        <pc:sldMkLst>
          <pc:docMk/>
          <pc:sldMk cId="0" sldId="367"/>
        </pc:sldMkLst>
      </pc:sldChg>
      <pc:sldChg chg="modSp mod">
        <pc:chgData name="Július Baráth" userId="e650c4ab-697e-4750-bd58-c1531aabce95" providerId="ADAL" clId="{023381D4-3E2F-0A47-9DFF-944B83326C04}" dt="2022-03-23T11:35:36.548" v="114" actId="113"/>
        <pc:sldMkLst>
          <pc:docMk/>
          <pc:sldMk cId="0" sldId="368"/>
        </pc:sldMkLst>
      </pc:sldChg>
      <pc:sldChg chg="addSp delSp modSp mod">
        <pc:chgData name="Július Baráth" userId="e650c4ab-697e-4750-bd58-c1531aabce95" providerId="ADAL" clId="{023381D4-3E2F-0A47-9DFF-944B83326C04}" dt="2022-03-23T11:41:03.785" v="135" actId="14100"/>
        <pc:sldMkLst>
          <pc:docMk/>
          <pc:sldMk cId="0" sldId="372"/>
        </pc:sldMkLst>
      </pc:sldChg>
      <pc:sldChg chg="addSp delSp modSp mod">
        <pc:chgData name="Július Baráth" userId="e650c4ab-697e-4750-bd58-c1531aabce95" providerId="ADAL" clId="{023381D4-3E2F-0A47-9DFF-944B83326C04}" dt="2022-03-23T11:45:33.187" v="141" actId="1076"/>
        <pc:sldMkLst>
          <pc:docMk/>
          <pc:sldMk cId="0" sldId="373"/>
        </pc:sldMkLst>
      </pc:sldChg>
      <pc:sldChg chg="modSp mod">
        <pc:chgData name="Július Baráth" userId="e650c4ab-697e-4750-bd58-c1531aabce95" providerId="ADAL" clId="{023381D4-3E2F-0A47-9DFF-944B83326C04}" dt="2022-03-23T11:47:45.989" v="145" actId="27636"/>
        <pc:sldMkLst>
          <pc:docMk/>
          <pc:sldMk cId="0" sldId="379"/>
        </pc:sldMkLst>
      </pc:sldChg>
      <pc:sldChg chg="addSp modSp mod">
        <pc:chgData name="Július Baráth" userId="e650c4ab-697e-4750-bd58-c1531aabce95" providerId="ADAL" clId="{023381D4-3E2F-0A47-9DFF-944B83326C04}" dt="2022-03-23T11:48:20.120" v="179" actId="1035"/>
        <pc:sldMkLst>
          <pc:docMk/>
          <pc:sldMk cId="0" sldId="380"/>
        </pc:sldMkLst>
      </pc:sldChg>
      <pc:sldChg chg="modSp mod">
        <pc:chgData name="Július Baráth" userId="e650c4ab-697e-4750-bd58-c1531aabce95" providerId="ADAL" clId="{023381D4-3E2F-0A47-9DFF-944B83326C04}" dt="2022-03-23T11:50:23.220" v="181" actId="113"/>
        <pc:sldMkLst>
          <pc:docMk/>
          <pc:sldMk cId="0" sldId="382"/>
        </pc:sldMkLst>
      </pc:sldChg>
      <pc:sldChg chg="addSp delSp modSp mod">
        <pc:chgData name="Július Baráth" userId="e650c4ab-697e-4750-bd58-c1531aabce95" providerId="ADAL" clId="{023381D4-3E2F-0A47-9DFF-944B83326C04}" dt="2022-03-23T11:56:33.296" v="194" actId="404"/>
        <pc:sldMkLst>
          <pc:docMk/>
          <pc:sldMk cId="0" sldId="399"/>
        </pc:sldMkLst>
      </pc:sldChg>
    </pc:docChg>
  </pc:docChgLst>
  <pc:docChgLst>
    <pc:chgData name="Baráth, Július" userId="S::julius.barath@aos.sk::aebde9b9-dccc-4475-a9ac-c05e78323d7a" providerId="AD" clId="Web-{42A1CB7F-3F03-59DB-88D2-65C4779D2158}"/>
    <pc:docChg chg="addSld modSld">
      <pc:chgData name="Baráth, Július" userId="S::julius.barath@aos.sk::aebde9b9-dccc-4475-a9ac-c05e78323d7a" providerId="AD" clId="Web-{42A1CB7F-3F03-59DB-88D2-65C4779D2158}" dt="2024-03-14T08:26:34.719" v="317" actId="20577"/>
      <pc:docMkLst>
        <pc:docMk/>
      </pc:docMkLst>
      <pc:sldChg chg="modSp">
        <pc:chgData name="Baráth, Július" userId="S::julius.barath@aos.sk::aebde9b9-dccc-4475-a9ac-c05e78323d7a" providerId="AD" clId="Web-{42A1CB7F-3F03-59DB-88D2-65C4779D2158}" dt="2024-03-14T07:19:30.710" v="2" actId="20577"/>
        <pc:sldMkLst>
          <pc:docMk/>
          <pc:sldMk cId="0" sldId="322"/>
        </pc:sldMkLst>
      </pc:sldChg>
      <pc:sldChg chg="modSp">
        <pc:chgData name="Baráth, Július" userId="S::julius.barath@aos.sk::aebde9b9-dccc-4475-a9ac-c05e78323d7a" providerId="AD" clId="Web-{42A1CB7F-3F03-59DB-88D2-65C4779D2158}" dt="2024-03-14T07:21:00.760" v="15" actId="20577"/>
        <pc:sldMkLst>
          <pc:docMk/>
          <pc:sldMk cId="0" sldId="324"/>
        </pc:sldMkLst>
      </pc:sldChg>
      <pc:sldChg chg="modSp">
        <pc:chgData name="Baráth, Július" userId="S::julius.barath@aos.sk::aebde9b9-dccc-4475-a9ac-c05e78323d7a" providerId="AD" clId="Web-{42A1CB7F-3F03-59DB-88D2-65C4779D2158}" dt="2024-03-14T07:41:35.017" v="75" actId="20577"/>
        <pc:sldMkLst>
          <pc:docMk/>
          <pc:sldMk cId="0" sldId="335"/>
        </pc:sldMkLst>
      </pc:sldChg>
      <pc:sldChg chg="modSp">
        <pc:chgData name="Baráth, Július" userId="S::julius.barath@aos.sk::aebde9b9-dccc-4475-a9ac-c05e78323d7a" providerId="AD" clId="Web-{42A1CB7F-3F03-59DB-88D2-65C4779D2158}" dt="2024-03-14T07:48:56.014" v="115" actId="20577"/>
        <pc:sldMkLst>
          <pc:docMk/>
          <pc:sldMk cId="0" sldId="343"/>
        </pc:sldMkLst>
      </pc:sldChg>
      <pc:sldChg chg="modSp">
        <pc:chgData name="Baráth, Július" userId="S::julius.barath@aos.sk::aebde9b9-dccc-4475-a9ac-c05e78323d7a" providerId="AD" clId="Web-{42A1CB7F-3F03-59DB-88D2-65C4779D2158}" dt="2024-03-14T08:11:13.809" v="252" actId="20577"/>
        <pc:sldMkLst>
          <pc:docMk/>
          <pc:sldMk cId="0" sldId="352"/>
        </pc:sldMkLst>
      </pc:sldChg>
      <pc:sldChg chg="modSp">
        <pc:chgData name="Baráth, Július" userId="S::julius.barath@aos.sk::aebde9b9-dccc-4475-a9ac-c05e78323d7a" providerId="AD" clId="Web-{42A1CB7F-3F03-59DB-88D2-65C4779D2158}" dt="2024-03-14T08:15:34.892" v="257" actId="20577"/>
        <pc:sldMkLst>
          <pc:docMk/>
          <pc:sldMk cId="0" sldId="376"/>
        </pc:sldMkLst>
      </pc:sldChg>
      <pc:sldChg chg="modSp">
        <pc:chgData name="Baráth, Július" userId="S::julius.barath@aos.sk::aebde9b9-dccc-4475-a9ac-c05e78323d7a" providerId="AD" clId="Web-{42A1CB7F-3F03-59DB-88D2-65C4779D2158}" dt="2024-03-14T08:15:40.924" v="260" actId="20577"/>
        <pc:sldMkLst>
          <pc:docMk/>
          <pc:sldMk cId="0" sldId="377"/>
        </pc:sldMkLst>
      </pc:sldChg>
      <pc:sldChg chg="modSp">
        <pc:chgData name="Baráth, Július" userId="S::julius.barath@aos.sk::aebde9b9-dccc-4475-a9ac-c05e78323d7a" providerId="AD" clId="Web-{42A1CB7F-3F03-59DB-88D2-65C4779D2158}" dt="2024-03-14T08:23:43.809" v="279" actId="20577"/>
        <pc:sldMkLst>
          <pc:docMk/>
          <pc:sldMk cId="0" sldId="382"/>
        </pc:sldMkLst>
      </pc:sldChg>
      <pc:sldChg chg="modSp">
        <pc:chgData name="Baráth, Július" userId="S::julius.barath@aos.sk::aebde9b9-dccc-4475-a9ac-c05e78323d7a" providerId="AD" clId="Web-{42A1CB7F-3F03-59DB-88D2-65C4779D2158}" dt="2024-03-14T08:26:34.719" v="317" actId="20577"/>
        <pc:sldMkLst>
          <pc:docMk/>
          <pc:sldMk cId="0" sldId="385"/>
        </pc:sldMkLst>
      </pc:sldChg>
      <pc:sldChg chg="addSp modSp new mod modClrScheme chgLayout">
        <pc:chgData name="Baráth, Július" userId="S::julius.barath@aos.sk::aebde9b9-dccc-4475-a9ac-c05e78323d7a" providerId="AD" clId="Web-{42A1CB7F-3F03-59DB-88D2-65C4779D2158}" dt="2024-03-14T07:57:31.655" v="154" actId="20577"/>
        <pc:sldMkLst>
          <pc:docMk/>
          <pc:sldMk cId="2205214196" sldId="411"/>
        </pc:sldMkLst>
      </pc:sldChg>
    </pc:docChg>
  </pc:docChgLst>
  <pc:docChgLst>
    <pc:chgData name="Baráth, Július" userId="aebde9b9-dccc-4475-a9ac-c05e78323d7a" providerId="ADAL" clId="{DA809431-9CD9-5646-9131-A314697E41A1}"/>
    <pc:docChg chg="undo custSel addSld modSld">
      <pc:chgData name="Baráth, Július" userId="aebde9b9-dccc-4475-a9ac-c05e78323d7a" providerId="ADAL" clId="{DA809431-9CD9-5646-9131-A314697E41A1}" dt="2023-10-23T05:54:53.370" v="90" actId="1076"/>
      <pc:docMkLst>
        <pc:docMk/>
      </pc:docMkLst>
      <pc:sldChg chg="addSp delSp modSp new mod">
        <pc:chgData name="Baráth, Július" userId="aebde9b9-dccc-4475-a9ac-c05e78323d7a" providerId="ADAL" clId="{DA809431-9CD9-5646-9131-A314697E41A1}" dt="2023-10-23T05:54:53.370" v="90" actId="1076"/>
        <pc:sldMkLst>
          <pc:docMk/>
          <pc:sldMk cId="2346078265" sldId="407"/>
        </pc:sldMkLst>
      </pc:sldChg>
      <pc:sldChg chg="addSp delSp modSp new mod">
        <pc:chgData name="Baráth, Július" userId="aebde9b9-dccc-4475-a9ac-c05e78323d7a" providerId="ADAL" clId="{DA809431-9CD9-5646-9131-A314697E41A1}" dt="2023-10-23T05:48:13.742" v="51" actId="1076"/>
        <pc:sldMkLst>
          <pc:docMk/>
          <pc:sldMk cId="4051187110" sldId="408"/>
        </pc:sldMkLst>
      </pc:sldChg>
      <pc:sldChg chg="addSp delSp modSp new mod">
        <pc:chgData name="Baráth, Július" userId="aebde9b9-dccc-4475-a9ac-c05e78323d7a" providerId="ADAL" clId="{DA809431-9CD9-5646-9131-A314697E41A1}" dt="2023-10-23T05:50:23.523" v="63" actId="1076"/>
        <pc:sldMkLst>
          <pc:docMk/>
          <pc:sldMk cId="3868896322" sldId="409"/>
        </pc:sldMkLst>
      </pc:sldChg>
      <pc:sldChg chg="addSp delSp modSp new mod">
        <pc:chgData name="Baráth, Július" userId="aebde9b9-dccc-4475-a9ac-c05e78323d7a" providerId="ADAL" clId="{DA809431-9CD9-5646-9131-A314697E41A1}" dt="2023-10-23T05:53:47.538" v="84" actId="14100"/>
        <pc:sldMkLst>
          <pc:docMk/>
          <pc:sldMk cId="3057775024" sldId="410"/>
        </pc:sldMkLst>
      </pc:sldChg>
    </pc:docChg>
  </pc:docChgLst>
  <pc:docChgLst>
    <pc:chgData name="Baráth, Július" userId="aebde9b9-dccc-4475-a9ac-c05e78323d7a" providerId="ADAL" clId="{6FFF8B73-B037-5F41-90C4-49647F59028B}"/>
    <pc:docChg chg="undo custSel modSld">
      <pc:chgData name="Baráth, Július" userId="aebde9b9-dccc-4475-a9ac-c05e78323d7a" providerId="ADAL" clId="{6FFF8B73-B037-5F41-90C4-49647F59028B}" dt="2025-03-26T07:11:19.181" v="170" actId="20577"/>
      <pc:docMkLst>
        <pc:docMk/>
      </pc:docMkLst>
      <pc:sldChg chg="modSp mod">
        <pc:chgData name="Baráth, Július" userId="aebde9b9-dccc-4475-a9ac-c05e78323d7a" providerId="ADAL" clId="{6FFF8B73-B037-5F41-90C4-49647F59028B}" dt="2025-03-26T06:17:10.131" v="14" actId="20577"/>
        <pc:sldMkLst>
          <pc:docMk/>
          <pc:sldMk cId="0" sldId="331"/>
        </pc:sldMkLst>
        <pc:spChg chg="mod">
          <ac:chgData name="Baráth, Július" userId="aebde9b9-dccc-4475-a9ac-c05e78323d7a" providerId="ADAL" clId="{6FFF8B73-B037-5F41-90C4-49647F59028B}" dt="2025-03-26T06:17:01.572" v="2" actId="115"/>
          <ac:spMkLst>
            <pc:docMk/>
            <pc:sldMk cId="0" sldId="331"/>
            <ac:spMk id="2" creationId="{37011B82-42B5-1942-8B75-E90248BB33C6}"/>
          </ac:spMkLst>
        </pc:spChg>
        <pc:spChg chg="mod">
          <ac:chgData name="Baráth, Július" userId="aebde9b9-dccc-4475-a9ac-c05e78323d7a" providerId="ADAL" clId="{6FFF8B73-B037-5F41-90C4-49647F59028B}" dt="2025-03-26T06:17:10.131" v="14" actId="20577"/>
          <ac:spMkLst>
            <pc:docMk/>
            <pc:sldMk cId="0" sldId="331"/>
            <ac:spMk id="3" creationId="{7B5EA7FA-E26F-DB4A-94A2-55E0D9A97FFA}"/>
          </ac:spMkLst>
        </pc:spChg>
      </pc:sldChg>
      <pc:sldChg chg="addSp delSp modSp mod">
        <pc:chgData name="Baráth, Július" userId="aebde9b9-dccc-4475-a9ac-c05e78323d7a" providerId="ADAL" clId="{6FFF8B73-B037-5F41-90C4-49647F59028B}" dt="2025-03-26T06:32:51.589" v="33" actId="1076"/>
        <pc:sldMkLst>
          <pc:docMk/>
          <pc:sldMk cId="0" sldId="336"/>
        </pc:sldMkLst>
        <pc:spChg chg="mod">
          <ac:chgData name="Baráth, Július" userId="aebde9b9-dccc-4475-a9ac-c05e78323d7a" providerId="ADAL" clId="{6FFF8B73-B037-5F41-90C4-49647F59028B}" dt="2025-03-26T06:31:14.650" v="30" actId="20577"/>
          <ac:spMkLst>
            <pc:docMk/>
            <pc:sldMk cId="0" sldId="336"/>
            <ac:spMk id="15361" creationId="{00000000-0000-0000-0000-000000000000}"/>
          </ac:spMkLst>
        </pc:spChg>
        <pc:picChg chg="add mod">
          <ac:chgData name="Baráth, Július" userId="aebde9b9-dccc-4475-a9ac-c05e78323d7a" providerId="ADAL" clId="{6FFF8B73-B037-5F41-90C4-49647F59028B}" dt="2025-03-26T06:30:59.036" v="17" actId="14100"/>
          <ac:picMkLst>
            <pc:docMk/>
            <pc:sldMk cId="0" sldId="336"/>
            <ac:picMk id="4" creationId="{BFDC97FB-1B29-92A0-88E6-8862759CF544}"/>
          </ac:picMkLst>
        </pc:picChg>
        <pc:picChg chg="add mod">
          <ac:chgData name="Baráth, Július" userId="aebde9b9-dccc-4475-a9ac-c05e78323d7a" providerId="ADAL" clId="{6FFF8B73-B037-5F41-90C4-49647F59028B}" dt="2025-03-26T06:32:51.589" v="33" actId="1076"/>
          <ac:picMkLst>
            <pc:docMk/>
            <pc:sldMk cId="0" sldId="336"/>
            <ac:picMk id="1026" creationId="{31A3C8BD-B69E-6E97-DEE4-BEFD469B3ED4}"/>
          </ac:picMkLst>
        </pc:picChg>
        <pc:picChg chg="del">
          <ac:chgData name="Baráth, Július" userId="aebde9b9-dccc-4475-a9ac-c05e78323d7a" providerId="ADAL" clId="{6FFF8B73-B037-5F41-90C4-49647F59028B}" dt="2025-03-26T06:29:43.870" v="15" actId="478"/>
          <ac:picMkLst>
            <pc:docMk/>
            <pc:sldMk cId="0" sldId="336"/>
            <ac:picMk id="15362" creationId="{00000000-0000-0000-0000-000000000000}"/>
          </ac:picMkLst>
        </pc:picChg>
      </pc:sldChg>
      <pc:sldChg chg="addSp delSp modSp mod">
        <pc:chgData name="Baráth, Július" userId="aebde9b9-dccc-4475-a9ac-c05e78323d7a" providerId="ADAL" clId="{6FFF8B73-B037-5F41-90C4-49647F59028B}" dt="2025-03-26T06:59:20.900" v="146" actId="20577"/>
        <pc:sldMkLst>
          <pc:docMk/>
          <pc:sldMk cId="0" sldId="351"/>
        </pc:sldMkLst>
        <pc:spChg chg="del mod">
          <ac:chgData name="Baráth, Július" userId="aebde9b9-dccc-4475-a9ac-c05e78323d7a" providerId="ADAL" clId="{6FFF8B73-B037-5F41-90C4-49647F59028B}" dt="2025-03-26T06:45:11.353" v="49" actId="478"/>
          <ac:spMkLst>
            <pc:docMk/>
            <pc:sldMk cId="0" sldId="351"/>
            <ac:spMk id="2" creationId="{E4E564CB-CE6A-5B10-7AA0-40B244EA0788}"/>
          </ac:spMkLst>
        </pc:spChg>
        <pc:spChg chg="add mod">
          <ac:chgData name="Baráth, Július" userId="aebde9b9-dccc-4475-a9ac-c05e78323d7a" providerId="ADAL" clId="{6FFF8B73-B037-5F41-90C4-49647F59028B}" dt="2025-03-26T06:55:56.067" v="60" actId="1076"/>
          <ac:spMkLst>
            <pc:docMk/>
            <pc:sldMk cId="0" sldId="351"/>
            <ac:spMk id="3" creationId="{4DDA1B11-4765-6784-1F82-CB2D61B8A492}"/>
          </ac:spMkLst>
        </pc:spChg>
        <pc:spChg chg="add mod">
          <ac:chgData name="Baráth, Július" userId="aebde9b9-dccc-4475-a9ac-c05e78323d7a" providerId="ADAL" clId="{6FFF8B73-B037-5F41-90C4-49647F59028B}" dt="2025-03-26T06:59:20.900" v="146" actId="20577"/>
          <ac:spMkLst>
            <pc:docMk/>
            <pc:sldMk cId="0" sldId="351"/>
            <ac:spMk id="4" creationId="{74D99D41-9A30-68BF-20B7-480994193B7C}"/>
          </ac:spMkLst>
        </pc:spChg>
        <pc:picChg chg="add del mod">
          <ac:chgData name="Baráth, Július" userId="aebde9b9-dccc-4475-a9ac-c05e78323d7a" providerId="ADAL" clId="{6FFF8B73-B037-5F41-90C4-49647F59028B}" dt="2025-03-26T06:55:26.979" v="54" actId="478"/>
          <ac:picMkLst>
            <pc:docMk/>
            <pc:sldMk cId="0" sldId="351"/>
            <ac:picMk id="2050" creationId="{67CFE6DE-E9BD-9648-B343-E2C9C75C5B05}"/>
          </ac:picMkLst>
        </pc:picChg>
        <pc:picChg chg="add mod">
          <ac:chgData name="Baráth, Július" userId="aebde9b9-dccc-4475-a9ac-c05e78323d7a" providerId="ADAL" clId="{6FFF8B73-B037-5F41-90C4-49647F59028B}" dt="2025-03-26T06:55:35.484" v="57" actId="1076"/>
          <ac:picMkLst>
            <pc:docMk/>
            <pc:sldMk cId="0" sldId="351"/>
            <ac:picMk id="2052" creationId="{8FCAA152-4C74-3A10-D037-B0A4757C5FC3}"/>
          </ac:picMkLst>
        </pc:picChg>
        <pc:picChg chg="del mod modCrop">
          <ac:chgData name="Baráth, Július" userId="aebde9b9-dccc-4475-a9ac-c05e78323d7a" providerId="ADAL" clId="{6FFF8B73-B037-5F41-90C4-49647F59028B}" dt="2025-03-26T06:46:24.329" v="52" actId="478"/>
          <ac:picMkLst>
            <pc:docMk/>
            <pc:sldMk cId="0" sldId="351"/>
            <ac:picMk id="46082" creationId="{00000000-0000-0000-0000-000000000000}"/>
          </ac:picMkLst>
        </pc:picChg>
      </pc:sldChg>
      <pc:sldChg chg="modSp mod">
        <pc:chgData name="Baráth, Július" userId="aebde9b9-dccc-4475-a9ac-c05e78323d7a" providerId="ADAL" clId="{6FFF8B73-B037-5F41-90C4-49647F59028B}" dt="2025-03-26T07:11:19.181" v="170" actId="20577"/>
        <pc:sldMkLst>
          <pc:docMk/>
          <pc:sldMk cId="0" sldId="352"/>
        </pc:sldMkLst>
        <pc:spChg chg="mod">
          <ac:chgData name="Baráth, Július" userId="aebde9b9-dccc-4475-a9ac-c05e78323d7a" providerId="ADAL" clId="{6FFF8B73-B037-5F41-90C4-49647F59028B}" dt="2025-03-26T07:11:19.181" v="170" actId="20577"/>
          <ac:spMkLst>
            <pc:docMk/>
            <pc:sldMk cId="0" sldId="352"/>
            <ac:spMk id="48130" creationId="{00000000-0000-0000-0000-000000000000}"/>
          </ac:spMkLst>
        </pc:spChg>
      </pc:sldChg>
      <pc:sldChg chg="modSp mod">
        <pc:chgData name="Baráth, Július" userId="aebde9b9-dccc-4475-a9ac-c05e78323d7a" providerId="ADAL" clId="{6FFF8B73-B037-5F41-90C4-49647F59028B}" dt="2025-03-26T07:10:31.627" v="168"/>
        <pc:sldMkLst>
          <pc:docMk/>
          <pc:sldMk cId="0" sldId="378"/>
        </pc:sldMkLst>
        <pc:spChg chg="mod">
          <ac:chgData name="Baráth, Július" userId="aebde9b9-dccc-4475-a9ac-c05e78323d7a" providerId="ADAL" clId="{6FFF8B73-B037-5F41-90C4-49647F59028B}" dt="2025-03-26T07:10:03.019" v="166" actId="14100"/>
          <ac:spMkLst>
            <pc:docMk/>
            <pc:sldMk cId="0" sldId="378"/>
            <ac:spMk id="16386" creationId="{00000000-0000-0000-0000-000000000000}"/>
          </ac:spMkLst>
        </pc:spChg>
        <pc:picChg chg="mod">
          <ac:chgData name="Baráth, Július" userId="aebde9b9-dccc-4475-a9ac-c05e78323d7a" providerId="ADAL" clId="{6FFF8B73-B037-5F41-90C4-49647F59028B}" dt="2025-03-26T07:10:31.627" v="168"/>
          <ac:picMkLst>
            <pc:docMk/>
            <pc:sldMk cId="0" sldId="378"/>
            <ac:picMk id="1026" creationId="{D6768A58-F694-7535-AFA5-948425C2FCE1}"/>
          </ac:picMkLst>
        </pc:picChg>
      </pc:sldChg>
    </pc:docChg>
  </pc:docChgLst>
  <pc:docChgLst>
    <pc:chgData name="Július Baráth" userId="S::julius.barath@aos.sk::e650c4ab-697e-4750-bd58-c1531aabce95" providerId="AD" clId="Web-{6657BA23-E378-5E14-5984-B7B42B821CD6}"/>
    <pc:docChg chg="modSld">
      <pc:chgData name="Július Baráth" userId="S::julius.barath@aos.sk::e650c4ab-697e-4750-bd58-c1531aabce95" providerId="AD" clId="Web-{6657BA23-E378-5E14-5984-B7B42B821CD6}" dt="2022-02-11T09:08:52.172" v="4" actId="20577"/>
      <pc:docMkLst>
        <pc:docMk/>
      </pc:docMkLst>
      <pc:sldChg chg="modSp">
        <pc:chgData name="Július Baráth" userId="S::julius.barath@aos.sk::e650c4ab-697e-4750-bd58-c1531aabce95" providerId="AD" clId="Web-{6657BA23-E378-5E14-5984-B7B42B821CD6}" dt="2022-02-11T09:08:52.172" v="4" actId="20577"/>
        <pc:sldMkLst>
          <pc:docMk/>
          <pc:sldMk cId="3943893310" sldId="256"/>
        </pc:sldMkLst>
      </pc:sldChg>
    </pc:docChg>
  </pc:docChgLst>
  <pc:docChgLst>
    <pc:chgData name="Baráth, Július" userId="aebde9b9-dccc-4475-a9ac-c05e78323d7a" providerId="ADAL" clId="{5CA34EB8-1AEF-2941-A914-CE23E881D5C7}"/>
    <pc:docChg chg="sldOrd">
      <pc:chgData name="Baráth, Július" userId="aebde9b9-dccc-4475-a9ac-c05e78323d7a" providerId="ADAL" clId="{5CA34EB8-1AEF-2941-A914-CE23E881D5C7}" dt="2024-01-28T14:31:22.792" v="2" actId="1076"/>
      <pc:docMkLst>
        <pc:docMk/>
      </pc:docMkLst>
      <pc:sldChg chg="ord">
        <pc:chgData name="Baráth, Július" userId="aebde9b9-dccc-4475-a9ac-c05e78323d7a" providerId="ADAL" clId="{5CA34EB8-1AEF-2941-A914-CE23E881D5C7}" dt="2024-01-28T14:30:12.398" v="1" actId="1076"/>
        <pc:sldMkLst>
          <pc:docMk/>
          <pc:sldMk cId="0" sldId="378"/>
        </pc:sldMkLst>
      </pc:sldChg>
      <pc:sldChg chg="ord">
        <pc:chgData name="Baráth, Július" userId="aebde9b9-dccc-4475-a9ac-c05e78323d7a" providerId="ADAL" clId="{5CA34EB8-1AEF-2941-A914-CE23E881D5C7}" dt="2024-01-28T14:31:22.792" v="2" actId="1076"/>
        <pc:sldMkLst>
          <pc:docMk/>
          <pc:sldMk cId="0" sldId="381"/>
        </pc:sldMkLst>
      </pc:sldChg>
    </pc:docChg>
  </pc:docChgLst>
  <pc:docChgLst>
    <pc:chgData name="Baráth, Július" userId="aebde9b9-dccc-4475-a9ac-c05e78323d7a" providerId="ADAL" clId="{5E7C9994-E5E9-A04E-AF02-D7CE380BCC6E}"/>
    <pc:docChg chg="undo custSel addSld modSld">
      <pc:chgData name="Baráth, Július" userId="aebde9b9-dccc-4475-a9ac-c05e78323d7a" providerId="ADAL" clId="{5E7C9994-E5E9-A04E-AF02-D7CE380BCC6E}" dt="2024-06-19T06:02:25.842" v="1673" actId="113"/>
      <pc:docMkLst>
        <pc:docMk/>
      </pc:docMkLst>
      <pc:sldChg chg="addSp modSp mod">
        <pc:chgData name="Baráth, Július" userId="aebde9b9-dccc-4475-a9ac-c05e78323d7a" providerId="ADAL" clId="{5E7C9994-E5E9-A04E-AF02-D7CE380BCC6E}" dt="2024-06-19T05:34:36.702" v="1618" actId="313"/>
        <pc:sldMkLst>
          <pc:docMk/>
          <pc:sldMk cId="0" sldId="351"/>
        </pc:sldMkLst>
      </pc:sldChg>
      <pc:sldChg chg="addSp modSp mod">
        <pc:chgData name="Baráth, Július" userId="aebde9b9-dccc-4475-a9ac-c05e78323d7a" providerId="ADAL" clId="{5E7C9994-E5E9-A04E-AF02-D7CE380BCC6E}" dt="2024-06-19T06:01:34.882" v="1672" actId="108"/>
        <pc:sldMkLst>
          <pc:docMk/>
          <pc:sldMk cId="0" sldId="378"/>
        </pc:sldMkLst>
      </pc:sldChg>
      <pc:sldChg chg="modSp mod">
        <pc:chgData name="Baráth, Július" userId="aebde9b9-dccc-4475-a9ac-c05e78323d7a" providerId="ADAL" clId="{5E7C9994-E5E9-A04E-AF02-D7CE380BCC6E}" dt="2024-06-19T06:02:25.842" v="1673" actId="113"/>
        <pc:sldMkLst>
          <pc:docMk/>
          <pc:sldMk cId="0" sldId="381"/>
        </pc:sldMkLst>
      </pc:sldChg>
      <pc:sldChg chg="modSp mod">
        <pc:chgData name="Baráth, Július" userId="aebde9b9-dccc-4475-a9ac-c05e78323d7a" providerId="ADAL" clId="{5E7C9994-E5E9-A04E-AF02-D7CE380BCC6E}" dt="2024-06-19T05:35:57.975" v="1630" actId="27636"/>
        <pc:sldMkLst>
          <pc:docMk/>
          <pc:sldMk cId="2205214196" sldId="411"/>
        </pc:sldMkLst>
      </pc:sldChg>
      <pc:sldChg chg="addSp modSp mod">
        <pc:chgData name="Baráth, Július" userId="aebde9b9-dccc-4475-a9ac-c05e78323d7a" providerId="ADAL" clId="{5E7C9994-E5E9-A04E-AF02-D7CE380BCC6E}" dt="2024-06-17T08:03:22.108" v="697" actId="1076"/>
        <pc:sldMkLst>
          <pc:docMk/>
          <pc:sldMk cId="2556651143" sldId="412"/>
        </pc:sldMkLst>
      </pc:sldChg>
      <pc:sldChg chg="addSp delSp modSp new mod modClrScheme chgLayout">
        <pc:chgData name="Baráth, Július" userId="aebde9b9-dccc-4475-a9ac-c05e78323d7a" providerId="ADAL" clId="{5E7C9994-E5E9-A04E-AF02-D7CE380BCC6E}" dt="2024-06-17T08:27:02.731" v="1573" actId="1076"/>
        <pc:sldMkLst>
          <pc:docMk/>
          <pc:sldMk cId="1655248070" sldId="413"/>
        </pc:sldMkLst>
      </pc:sldChg>
      <pc:sldChg chg="addSp delSp modSp new mod modClrScheme chgLayout">
        <pc:chgData name="Baráth, Július" userId="aebde9b9-dccc-4475-a9ac-c05e78323d7a" providerId="ADAL" clId="{5E7C9994-E5E9-A04E-AF02-D7CE380BCC6E}" dt="2024-06-17T08:29:09.199" v="1584" actId="14100"/>
        <pc:sldMkLst>
          <pc:docMk/>
          <pc:sldMk cId="3047141182" sldId="414"/>
        </pc:sldMkLst>
      </pc:sldChg>
      <pc:sldChg chg="addSp modSp new mod">
        <pc:chgData name="Baráth, Július" userId="aebde9b9-dccc-4475-a9ac-c05e78323d7a" providerId="ADAL" clId="{5E7C9994-E5E9-A04E-AF02-D7CE380BCC6E}" dt="2024-06-17T08:17:48.922" v="1570" actId="1076"/>
        <pc:sldMkLst>
          <pc:docMk/>
          <pc:sldMk cId="1499784247" sldId="415"/>
        </pc:sldMkLst>
      </pc:sldChg>
    </pc:docChg>
  </pc:docChgLst>
  <pc:docChgLst>
    <pc:chgData name="Baráth, Július" userId="S::julius.barath@aos.sk::aebde9b9-dccc-4475-a9ac-c05e78323d7a" providerId="AD" clId="Web-{2B002194-F6BE-D325-3D21-41D13CD03772}"/>
    <pc:docChg chg="addSld modSld">
      <pc:chgData name="Baráth, Július" userId="S::julius.barath@aos.sk::aebde9b9-dccc-4475-a9ac-c05e78323d7a" providerId="AD" clId="Web-{2B002194-F6BE-D325-3D21-41D13CD03772}" dt="2024-06-14T08:11:58.659" v="41" actId="20577"/>
      <pc:docMkLst>
        <pc:docMk/>
      </pc:docMkLst>
      <pc:sldChg chg="addSp modSp new mod modClrScheme chgLayout">
        <pc:chgData name="Baráth, Július" userId="S::julius.barath@aos.sk::aebde9b9-dccc-4475-a9ac-c05e78323d7a" providerId="AD" clId="Web-{2B002194-F6BE-D325-3D21-41D13CD03772}" dt="2024-06-14T08:11:58.659" v="41" actId="20577"/>
        <pc:sldMkLst>
          <pc:docMk/>
          <pc:sldMk cId="2556651143" sldId="41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hlavičky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k-SK"/>
          </a:p>
        </p:txBody>
      </p:sp>
      <p:sp>
        <p:nvSpPr>
          <p:cNvPr id="3" name="Zástupný symbol dátum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6A60DA-6ABB-406E-AF82-271662C244FD}" type="datetimeFigureOut">
              <a:rPr lang="sk-SK" smtClean="0"/>
              <a:t>26.3.2025</a:t>
            </a:fld>
            <a:endParaRPr lang="sk-SK"/>
          </a:p>
        </p:txBody>
      </p:sp>
      <p:sp>
        <p:nvSpPr>
          <p:cNvPr id="4" name="Zástupný symbol obrazu snímky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sk-SK"/>
          </a:p>
        </p:txBody>
      </p:sp>
      <p:sp>
        <p:nvSpPr>
          <p:cNvPr id="5" name="Zástupný symbol poznámok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6" name="Zástupný symbol päty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k-SK"/>
          </a:p>
        </p:txBody>
      </p:sp>
      <p:sp>
        <p:nvSpPr>
          <p:cNvPr id="7" name="Zástupný symbol čísla snímky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BB20DB-5A94-4C04-851A-C62FA9DEA763}" type="slidenum">
              <a:rPr lang="sk-SK" smtClean="0"/>
              <a:t>‹#›</a:t>
            </a:fld>
            <a:endParaRPr lang="sk-SK"/>
          </a:p>
        </p:txBody>
      </p:sp>
    </p:spTree>
    <p:extLst>
      <p:ext uri="{BB962C8B-B14F-4D97-AF65-F5344CB8AC3E}">
        <p14:creationId xmlns:p14="http://schemas.microsoft.com/office/powerpoint/2010/main" val="996956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p:cNvSpPr>
            <a:spLocks noGrp="1" noChangeArrowheads="1"/>
          </p:cNvSpPr>
          <p:nvPr>
            <p:ph type="sldNum" sz="quarter" idx="5"/>
          </p:nvPr>
        </p:nvSpPr>
        <p:spPr>
          <a:noFill/>
        </p:spPr>
        <p:txBody>
          <a:bodyPr/>
          <a:lstStyle/>
          <a:p>
            <a:fld id="{14A21304-F1DD-4E66-8EA3-ED7F3D96ECD5}" type="slidenum">
              <a:rPr lang="en-US"/>
              <a:pPr/>
              <a:t>3</a:t>
            </a:fld>
            <a:endParaRPr lang="en-US"/>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p:spPr>
        <p:txBody>
          <a:bodyPr/>
          <a:lstStyle/>
          <a:p>
            <a:fld id="{38AA9705-5BDB-4971-91B5-80190260EF92}" type="slidenum">
              <a:rPr lang="en-US"/>
              <a:pPr/>
              <a:t>14</a:t>
            </a:fld>
            <a:endParaRPr 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p:spPr>
        <p:txBody>
          <a:bodyPr/>
          <a:lstStyle/>
          <a:p>
            <a:pPr eaLnBrk="1" hangingPunct="1"/>
            <a:endParaRPr lang="sk-SK" dirty="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p:spPr>
        <p:txBody>
          <a:bodyPr/>
          <a:lstStyle/>
          <a:p>
            <a:fld id="{6D004C93-F69C-4EC4-A6DA-A4F133AEDCE0}" type="slidenum">
              <a:rPr lang="en-US"/>
              <a:pPr/>
              <a:t>15</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p:spPr>
        <p:txBody>
          <a:bodyPr>
            <a:normAutofit fontScale="7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b="1" dirty="0"/>
              <a:t>RAID 10</a:t>
            </a:r>
          </a:p>
          <a:p>
            <a:r>
              <a:rPr lang="en-US" dirty="0"/>
              <a:t>RAID 10 is also called as RAID 1+0</a:t>
            </a:r>
          </a:p>
          <a:p>
            <a:r>
              <a:rPr lang="en-US" dirty="0"/>
              <a:t>It is also called as “stripe of mirrors”</a:t>
            </a:r>
          </a:p>
          <a:p>
            <a:r>
              <a:rPr lang="en-US" dirty="0"/>
              <a:t>It requires minimum of 4 disks</a:t>
            </a:r>
          </a:p>
          <a:p>
            <a:r>
              <a:rPr lang="en-US" dirty="0"/>
              <a:t>To understand this better, group the disks in pair of two (for mirror). For example, if you have a total of 6 disks in RAID 10, there will be three groups–Group 1, Group 2, Group 3 as shown in the above diagram.</a:t>
            </a:r>
          </a:p>
          <a:p>
            <a:r>
              <a:rPr lang="en-US" dirty="0"/>
              <a:t>Within the group, the data is mirrored. In the above example, Disk 1 and Disk 2 belongs to Group 1. The data on Disk 1 will be exactly same as the data on Disk 2. So, block A written on Disk 1 will be </a:t>
            </a:r>
            <a:r>
              <a:rPr lang="en-US" dirty="0" err="1"/>
              <a:t>mirroed</a:t>
            </a:r>
            <a:r>
              <a:rPr lang="en-US" dirty="0"/>
              <a:t> on Disk 2. Block B written on Disk 3 will be mirrored on Disk 4.</a:t>
            </a:r>
          </a:p>
          <a:p>
            <a:r>
              <a:rPr lang="en-US" dirty="0"/>
              <a:t>Across the group, the data is striped. </a:t>
            </a:r>
            <a:r>
              <a:rPr lang="en-US" dirty="0" err="1"/>
              <a:t>i.e</a:t>
            </a:r>
            <a:r>
              <a:rPr lang="en-US" dirty="0"/>
              <a:t> Block A is written to Group 1, Block B is written to Group 2, Block C is written to Group 3.</a:t>
            </a:r>
          </a:p>
          <a:p>
            <a:r>
              <a:rPr lang="en-US" dirty="0"/>
              <a:t>This is why it is called “stripe of mirrors”. </a:t>
            </a:r>
            <a:r>
              <a:rPr lang="en-US" dirty="0" err="1"/>
              <a:t>i.e</a:t>
            </a:r>
            <a:r>
              <a:rPr lang="en-US" dirty="0"/>
              <a:t> the disks within the group are mirrored. But, the groups themselves are striped.</a:t>
            </a:r>
          </a:p>
          <a:p>
            <a:pPr eaLnBrk="1" hangingPunct="1"/>
            <a:endParaRPr lang="sk-SK" dirty="0">
              <a:latin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sk-SK" b="1" dirty="0"/>
              <a:t>RAID 01</a:t>
            </a:r>
          </a:p>
          <a:p>
            <a:r>
              <a:rPr lang="en-US" dirty="0"/>
              <a:t>RAID 01 is also called as RAID 0+1</a:t>
            </a:r>
          </a:p>
          <a:p>
            <a:r>
              <a:rPr lang="en-US" dirty="0"/>
              <a:t>It is also called as “mirror of stripes”</a:t>
            </a:r>
          </a:p>
          <a:p>
            <a:r>
              <a:rPr lang="en-US" dirty="0"/>
              <a:t>It requires minimum of 3 disks. But in most cases this will be implemented as minimum of 4 disks.</a:t>
            </a:r>
          </a:p>
          <a:p>
            <a:r>
              <a:rPr lang="en-US" dirty="0"/>
              <a:t>To understand this better, create two groups. For example, if you have total of 6 disks, create two groups with 3 disks each as shown below. In the above example, Group 1 has 3 disks and Group 2 has 3 disks.</a:t>
            </a:r>
          </a:p>
          <a:p>
            <a:r>
              <a:rPr lang="en-US" dirty="0"/>
              <a:t>Within the group, the data is striped. </a:t>
            </a:r>
            <a:r>
              <a:rPr lang="en-US" dirty="0" err="1"/>
              <a:t>i.e</a:t>
            </a:r>
            <a:r>
              <a:rPr lang="en-US" dirty="0"/>
              <a:t> In the Group 1 which contains three disks, the 1st block will be written to 1st disk, 2nd block to 2nd disk, and the 3rd block to 3rd disk. So, block A is written to Disk 1, block B to Disk 2, block C to Disk 3.</a:t>
            </a:r>
          </a:p>
          <a:p>
            <a:r>
              <a:rPr lang="en-US" dirty="0"/>
              <a:t>Across the group, the data is mirrored. </a:t>
            </a:r>
            <a:r>
              <a:rPr lang="en-US" dirty="0" err="1"/>
              <a:t>i.e</a:t>
            </a:r>
            <a:r>
              <a:rPr lang="en-US" dirty="0"/>
              <a:t> The Group 1 and Group 2 will look exactly the same. </a:t>
            </a:r>
            <a:r>
              <a:rPr lang="en-US" dirty="0" err="1"/>
              <a:t>i.e</a:t>
            </a:r>
            <a:r>
              <a:rPr lang="en-US" dirty="0"/>
              <a:t> Disk 1 is mirrored to Disk 4, Disk 2 to Disk 5, Disk 3 to Disk 6.</a:t>
            </a:r>
          </a:p>
          <a:p>
            <a:r>
              <a:rPr lang="en-US" dirty="0"/>
              <a:t>This is why it is called “mirror of stripes”. </a:t>
            </a:r>
            <a:r>
              <a:rPr lang="en-US" dirty="0" err="1"/>
              <a:t>i.e</a:t>
            </a:r>
            <a:r>
              <a:rPr lang="en-US" dirty="0"/>
              <a:t> the disks within the groups are striped. But, the groups are mirrored.</a:t>
            </a:r>
          </a:p>
          <a:p>
            <a:r>
              <a:rPr lang="en-US" b="1" dirty="0"/>
              <a:t>Main difference between RAID 10 vs RAID 01</a:t>
            </a:r>
          </a:p>
          <a:p>
            <a:r>
              <a:rPr lang="en-US" dirty="0"/>
              <a:t>Performance on both RAID 10 and RAID 01 will be the same.</a:t>
            </a:r>
          </a:p>
          <a:p>
            <a:r>
              <a:rPr lang="en-US" dirty="0"/>
              <a:t>The storage capacity on these will be the same.</a:t>
            </a:r>
          </a:p>
          <a:p>
            <a:r>
              <a:rPr lang="en-US" dirty="0"/>
              <a:t>The main difference is the fault tolerance level. On most implementations of RAID controllers, RAID 01 fault tolerance is less. On RAID 01, since we have only two groups of RAID 0, if two drives (one in each group) fails, the entire RAID 01 will fail. In the above RAID 01 diagram, if Disk 1 and Disk 4 fails, both the groups will be down. So, the whole RAID 01 will fail.</a:t>
            </a:r>
          </a:p>
          <a:p>
            <a:r>
              <a:rPr lang="en-US" dirty="0"/>
              <a:t>RAID 10 fault tolerance is more. On RAID 10, since there are many groups (as the individual group is only two disks), even if three disks fails (one in each group), the RAID 10 is still functional. In the above RAID 10 example, even if Disk 1, Disk 3, Disk 5 fails, the RAID 10 will still be functional.</a:t>
            </a:r>
          </a:p>
          <a:p>
            <a:r>
              <a:rPr lang="en-US" dirty="0"/>
              <a:t>So, given a choice between RAID 10 and RAID 01, always choose RAID 10.</a:t>
            </a:r>
          </a:p>
          <a:p>
            <a:pPr eaLnBrk="1" hangingPunct="1"/>
            <a:endParaRPr lang="sk-SK" dirty="0">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Rot="1" noChangeAspect="1" noChangeArrowheads="1" noTextEdit="1"/>
          </p:cNvSpPr>
          <p:nvPr>
            <p:ph type="sldImg"/>
          </p:nvPr>
        </p:nvSpPr>
        <p:spPr>
          <a:ln/>
        </p:spPr>
      </p:sp>
      <p:sp>
        <p:nvSpPr>
          <p:cNvPr id="72706" name="Rectangle 3"/>
          <p:cNvSpPr>
            <a:spLocks noGrp="1" noChangeArrowheads="1"/>
          </p:cNvSpPr>
          <p:nvPr>
            <p:ph type="body" idx="1"/>
          </p:nvPr>
        </p:nvSpPr>
        <p:spPr>
          <a:noFill/>
          <a:ln/>
        </p:spPr>
        <p:txBody>
          <a:bodyPr/>
          <a:lstStyle/>
          <a:p>
            <a:endParaRPr lang="sk-SK">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p:spPr>
        <p:txBody>
          <a:bodyPr/>
          <a:lstStyle/>
          <a:p>
            <a:fld id="{4B7D1921-32A4-4058-9B24-ABD332D41B07}" type="slidenum">
              <a:rPr lang="en-US"/>
              <a:pPr/>
              <a:t>17</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p:spPr>
        <p:txBody>
          <a:bodyPr/>
          <a:lstStyle/>
          <a:p>
            <a:fld id="{4C88E61F-2E68-4288-A466-BC27508ACD27}" type="slidenum">
              <a:rPr lang="en-US"/>
              <a:pPr/>
              <a:t>18</a:t>
            </a:fld>
            <a:endParaRPr lang="en-US"/>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69E54824-FED4-4EC6-99C0-B45D09FF37BC}" type="slidenum">
              <a:rPr lang="en-US"/>
              <a:pPr/>
              <a:t>19</a:t>
            </a:fld>
            <a:endParaRPr 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p:spPr>
        <p:txBody>
          <a:bodyPr/>
          <a:lstStyle/>
          <a:p>
            <a:fld id="{6C19DADB-50E0-4878-9383-82E5CD7C7973}" type="slidenum">
              <a:rPr lang="en-US"/>
              <a:pPr/>
              <a:t>20</a:t>
            </a:fld>
            <a:endParaRPr lang="en-US"/>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p:spPr>
        <p:txBody>
          <a:bodyPr/>
          <a:lstStyle/>
          <a:p>
            <a:fld id="{AABB6055-CEBC-4E17-99B5-4145067C5CD5}" type="slidenum">
              <a:rPr lang="en-US"/>
              <a:pPr/>
              <a:t>21</a:t>
            </a:fld>
            <a:endParaRPr lang="en-US"/>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58560C69-85AF-4E2B-879F-535A2B0C5DE3}" type="slidenum">
              <a:rPr lang="en-US"/>
              <a:pPr/>
              <a:t>22</a:t>
            </a:fld>
            <a:endParaRPr lang="en-US"/>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AF4A0FA5-8315-4A03-84A6-529B11A5D5B4}" type="slidenum">
              <a:rPr lang="en-US"/>
              <a:pPr/>
              <a:t>23</a:t>
            </a:fld>
            <a:endParaRPr 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p:cNvSpPr>
            <a:spLocks noGrp="1" noChangeArrowheads="1"/>
          </p:cNvSpPr>
          <p:nvPr>
            <p:ph type="sldNum" sz="quarter" idx="5"/>
          </p:nvPr>
        </p:nvSpPr>
        <p:spPr>
          <a:noFill/>
        </p:spPr>
        <p:txBody>
          <a:bodyPr/>
          <a:lstStyle/>
          <a:p>
            <a:fld id="{59FBDA69-308F-4562-B2BA-1B8FC45DCCB3}" type="slidenum">
              <a:rPr lang="en-US"/>
              <a:pPr/>
              <a:t>4</a:t>
            </a:fld>
            <a:endParaRPr lang="en-US"/>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fld id="{82C9CE15-DF8A-42CC-82D7-6D827441914B}" type="slidenum">
              <a:rPr lang="en-US"/>
              <a:pPr/>
              <a:t>24</a:t>
            </a:fld>
            <a:endParaRPr lang="en-US"/>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E28ABB24-8EA2-4F56-ABA7-5968A3612914}" type="slidenum">
              <a:rPr lang="en-US"/>
              <a:pPr/>
              <a:t>25</a:t>
            </a:fld>
            <a:endParaRPr lang="en-US"/>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p:spPr>
        <p:txBody>
          <a:bodyPr/>
          <a:lstStyle/>
          <a:p>
            <a:fld id="{F1BA0F27-8E85-4A14-B763-78BB0D419399}" type="slidenum">
              <a:rPr lang="en-US"/>
              <a:pPr/>
              <a:t>26</a:t>
            </a:fld>
            <a:endParaRPr 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p:spPr>
        <p:txBody>
          <a:bodyPr/>
          <a:lstStyle/>
          <a:p>
            <a:fld id="{F31D0D5F-2E85-4409-B595-D057F597C74C}" type="slidenum">
              <a:rPr lang="en-US"/>
              <a:pPr/>
              <a:t>27</a:t>
            </a:fld>
            <a:endParaRPr 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p:spPr>
        <p:txBody>
          <a:bodyPr/>
          <a:lstStyle/>
          <a:p>
            <a:fld id="{1D384E0B-B8F1-4BD2-B75F-133A8C46CAEC}" type="slidenum">
              <a:rPr lang="en-US"/>
              <a:pPr/>
              <a:t>28</a:t>
            </a:fld>
            <a:endParaRPr 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p:spPr>
        <p:txBody>
          <a:bodyPr/>
          <a:lstStyle/>
          <a:p>
            <a:fld id="{CF9F7A89-C01C-43FA-8328-9C698E52AC2C}" type="slidenum">
              <a:rPr lang="en-US"/>
              <a:pPr/>
              <a:t>29</a:t>
            </a:fld>
            <a:endParaRPr lang="en-US"/>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p:spPr>
        <p:txBody>
          <a:bodyPr/>
          <a:lstStyle/>
          <a:p>
            <a:fld id="{3B782E47-A61A-41FD-BCEC-7B0F9F16D6C7}" type="slidenum">
              <a:rPr lang="en-US"/>
              <a:pPr/>
              <a:t>30</a:t>
            </a:fld>
            <a:endParaRPr lang="en-US"/>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p:spPr>
        <p:txBody>
          <a:bodyPr/>
          <a:lstStyle/>
          <a:p>
            <a:fld id="{19324412-622C-4BC6-8852-CAACB9547A77}" type="slidenum">
              <a:rPr lang="en-US"/>
              <a:pPr/>
              <a:t>31</a:t>
            </a:fld>
            <a:endParaRPr 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p:spPr>
        <p:txBody>
          <a:bodyPr/>
          <a:lstStyle/>
          <a:p>
            <a:fld id="{5A41DCD8-5F3F-4BEE-AC77-F30676D09C61}" type="slidenum">
              <a:rPr lang="en-US"/>
              <a:pPr/>
              <a:t>32</a:t>
            </a:fld>
            <a:endParaRPr 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Rot="1" noChangeAspect="1" noChangeArrowheads="1" noTextEdit="1"/>
          </p:cNvSpPr>
          <p:nvPr>
            <p:ph type="sldImg"/>
          </p:nvPr>
        </p:nvSpPr>
        <p:spPr>
          <a:ln/>
        </p:spPr>
      </p:sp>
      <p:sp>
        <p:nvSpPr>
          <p:cNvPr id="17410" name="Rectangle 3"/>
          <p:cNvSpPr>
            <a:spLocks noGrp="1" noChangeArrowheads="1"/>
          </p:cNvSpPr>
          <p:nvPr>
            <p:ph type="body" idx="1"/>
          </p:nvPr>
        </p:nvSpPr>
        <p:spPr>
          <a:noFill/>
          <a:ln/>
        </p:spPr>
        <p:txBody>
          <a:bodyPr/>
          <a:lstStyle/>
          <a:p>
            <a:endParaRPr lang="sk-SK">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10"/>
          </p:nvPr>
        </p:nvSpPr>
        <p:spPr/>
        <p:txBody>
          <a:bodyPr/>
          <a:lstStyle/>
          <a:p>
            <a:fld id="{A1BB20DB-5A94-4C04-851A-C62FA9DEA763}" type="slidenum">
              <a:rPr lang="sk-SK" smtClean="0"/>
              <a:t>5</a:t>
            </a:fld>
            <a:endParaRPr lang="sk-SK"/>
          </a:p>
        </p:txBody>
      </p:sp>
    </p:spTree>
    <p:extLst>
      <p:ext uri="{BB962C8B-B14F-4D97-AF65-F5344CB8AC3E}">
        <p14:creationId xmlns:p14="http://schemas.microsoft.com/office/powerpoint/2010/main" val="717113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p:spPr>
        <p:txBody>
          <a:bodyPr/>
          <a:lstStyle/>
          <a:p>
            <a:fld id="{E1FF3048-EE2A-4807-8088-6F20C73C3367}" type="slidenum">
              <a:rPr lang="en-US"/>
              <a:pPr/>
              <a:t>36</a:t>
            </a:fld>
            <a:endParaRPr 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p:spPr>
        <p:txBody>
          <a:bodyPr/>
          <a:lstStyle/>
          <a:p>
            <a:fld id="{5468A717-86A3-4938-BC39-4284F3118A7D}" type="slidenum">
              <a:rPr lang="en-US"/>
              <a:pPr/>
              <a:t>41</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p:spPr>
        <p:txBody>
          <a:bodyPr/>
          <a:lstStyle/>
          <a:p>
            <a:fld id="{CC6CC686-A5F2-4D4C-AD6B-14D1C8AA6E15}" type="slidenum">
              <a:rPr lang="en-US"/>
              <a:pPr/>
              <a:t>42</a:t>
            </a:fld>
            <a:endParaRPr lang="en-US"/>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pPr eaLnBrk="1" hangingPunct="1"/>
            <a:endParaRPr lang="sk-SK"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p:spPr>
        <p:txBody>
          <a:bodyPr/>
          <a:lstStyle/>
          <a:p>
            <a:fld id="{5F1FB47A-A71C-4903-B354-8F46CA5741D8}" type="slidenum">
              <a:rPr lang="en-US"/>
              <a:pPr/>
              <a:t>43</a:t>
            </a:fld>
            <a:endParaRPr 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p:spPr>
        <p:txBody>
          <a:bodyPr/>
          <a:lstStyle/>
          <a:p>
            <a:fld id="{683E2780-A502-48A9-B833-ABAE9A988C29}" type="slidenum">
              <a:rPr lang="en-US"/>
              <a:pPr/>
              <a:t>44</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p:spPr>
        <p:txBody>
          <a:bodyPr/>
          <a:lstStyle/>
          <a:p>
            <a:fld id="{0FDFA9F0-337E-43ED-9E07-23136BB0266A}" type="slidenum">
              <a:rPr lang="en-US"/>
              <a:pPr/>
              <a:t>45</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p:spPr>
        <p:txBody>
          <a:bodyPr/>
          <a:lstStyle/>
          <a:p>
            <a:fld id="{C9A392EB-2134-4743-8D6A-06590C51C8AD}" type="slidenum">
              <a:rPr lang="en-US"/>
              <a:pPr/>
              <a:t>46</a:t>
            </a:fld>
            <a:endParaRPr lang="en-US"/>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p:spPr>
        <p:txBody>
          <a:bodyPr/>
          <a:lstStyle/>
          <a:p>
            <a:fld id="{3FC85989-DC5F-4872-997D-B3A11719FA68}" type="slidenum">
              <a:rPr lang="en-US"/>
              <a:pPr/>
              <a:t>47</a:t>
            </a:fld>
            <a:endParaRPr lang="en-US"/>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p:spPr>
        <p:txBody>
          <a:bodyPr/>
          <a:lstStyle/>
          <a:p>
            <a:fld id="{F8750C4C-D1AF-478C-8587-E82F7E1017EA}" type="slidenum">
              <a:rPr lang="en-US"/>
              <a:pPr/>
              <a:t>48</a:t>
            </a:fld>
            <a:endParaRPr lang="en-US"/>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p:spPr>
        <p:txBody>
          <a:bodyPr/>
          <a:lstStyle/>
          <a:p>
            <a:fld id="{969677F4-8EF4-48A2-9953-F1330D5740C0}" type="slidenum">
              <a:rPr lang="en-US"/>
              <a:pPr/>
              <a:t>49</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p:spPr>
        <p:txBody>
          <a:bodyPr/>
          <a:lstStyle/>
          <a:p>
            <a:fld id="{51293DAD-AAD5-4849-8B1E-4B2A9151EAC5}" type="slidenum">
              <a:rPr lang="en-US"/>
              <a:pPr/>
              <a:t>6</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p:spPr>
        <p:txBody>
          <a:bodyPr/>
          <a:lstStyle/>
          <a:p>
            <a:pPr eaLnBrk="1" hangingPunct="1"/>
            <a:endParaRPr lang="sk-SK" dirty="0">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p:spPr>
        <p:txBody>
          <a:bodyPr/>
          <a:lstStyle/>
          <a:p>
            <a:fld id="{27A3C02E-811B-431C-9228-53EE8F09DFC1}" type="slidenum">
              <a:rPr lang="en-US"/>
              <a:pPr/>
              <a:t>54</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p:spPr>
        <p:txBody>
          <a:bodyPr/>
          <a:lstStyle/>
          <a:p>
            <a:fld id="{9FF23B9A-DB13-4FA5-A976-C9664CAAC35E}" type="slidenum">
              <a:rPr lang="en-US"/>
              <a:pPr/>
              <a:t>55</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p:spPr>
        <p:txBody>
          <a:bodyPr/>
          <a:lstStyle/>
          <a:p>
            <a:fld id="{D1547BB3-4F72-4800-BC25-253F999F49AA}" type="slidenum">
              <a:rPr lang="en-US"/>
              <a:pPr/>
              <a:t>56</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p:spPr>
        <p:txBody>
          <a:bodyPr/>
          <a:lstStyle/>
          <a:p>
            <a:pPr eaLnBrk="1" hangingPunct="1"/>
            <a:endParaRPr lang="sk-SK"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p:spPr>
        <p:txBody>
          <a:bodyPr/>
          <a:lstStyle/>
          <a:p>
            <a:fld id="{360FE0BA-1D4D-4871-8BC1-D91CB12BB48E}" type="slidenum">
              <a:rPr lang="en-US"/>
              <a:pPr/>
              <a:t>57</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p:spPr>
        <p:txBody>
          <a:bodyPr/>
          <a:lstStyle/>
          <a:p>
            <a:fld id="{9066029A-A94E-4396-B2F6-2DE7B3AC8824}" type="slidenum">
              <a:rPr lang="en-US"/>
              <a:pPr/>
              <a:t>58</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p:spPr>
        <p:txBody>
          <a:bodyPr/>
          <a:lstStyle/>
          <a:p>
            <a:fld id="{048B9BAF-9602-4661-86F2-1C9FDF2AA009}" type="slidenum">
              <a:rPr lang="en-US"/>
              <a:pPr/>
              <a:t>59</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p:spPr>
        <p:txBody>
          <a:bodyPr/>
          <a:lstStyle/>
          <a:p>
            <a:fld id="{3B014491-2913-4B1D-A611-EFB15BD4C5FE}" type="slidenum">
              <a:rPr lang="en-US"/>
              <a:pPr/>
              <a:t>60</a:t>
            </a:fld>
            <a:endParaRPr lang="en-US"/>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p:spPr>
        <p:txBody>
          <a:bodyPr/>
          <a:lstStyle/>
          <a:p>
            <a:fld id="{CE69427F-B030-43A4-AFF2-DFB99AF5C7EF}" type="slidenum">
              <a:rPr lang="en-US"/>
              <a:pPr/>
              <a:t>61</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p:spPr>
        <p:txBody>
          <a:bodyPr/>
          <a:lstStyle/>
          <a:p>
            <a:fld id="{7017C823-EA05-4213-998E-58093FE5428A}" type="slidenum">
              <a:rPr lang="en-US"/>
              <a:pPr/>
              <a:t>62</a:t>
            </a:fld>
            <a:endParaRPr lang="en-US"/>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p:spPr>
        <p:txBody>
          <a:bodyPr/>
          <a:lstStyle/>
          <a:p>
            <a:pPr eaLnBrk="1" hangingPunct="1"/>
            <a:endParaRPr lang="sk-SK"/>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p:cNvSpPr>
            <a:spLocks noGrp="1" noChangeArrowheads="1"/>
          </p:cNvSpPr>
          <p:nvPr>
            <p:ph type="sldNum" sz="quarter" idx="5"/>
          </p:nvPr>
        </p:nvSpPr>
        <p:spPr>
          <a:noFill/>
        </p:spPr>
        <p:txBody>
          <a:bodyPr/>
          <a:lstStyle/>
          <a:p>
            <a:fld id="{BA833C2C-2849-4D01-AAFF-6E592EA1D776}" type="slidenum">
              <a:rPr lang="en-US"/>
              <a:pPr/>
              <a:t>63</a:t>
            </a:fld>
            <a:endParaRPr lang="en-US"/>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p:spPr>
        <p:txBody>
          <a:bodyPr/>
          <a:lstStyle/>
          <a:p>
            <a:fld id="{77FEE21C-6D2A-4D15-9D11-6F8E30B8762D}" type="slidenum">
              <a:rPr lang="en-US"/>
              <a:pPr/>
              <a:t>7</a:t>
            </a:fld>
            <a:endParaRPr lang="en-US"/>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10"/>
          </p:nvPr>
        </p:nvSpPr>
        <p:spPr/>
        <p:txBody>
          <a:bodyPr/>
          <a:lstStyle/>
          <a:p>
            <a:fld id="{A1BB20DB-5A94-4C04-851A-C62FA9DEA763}" type="slidenum">
              <a:rPr lang="sk-SK" smtClean="0"/>
              <a:t>65</a:t>
            </a:fld>
            <a:endParaRPr lang="sk-SK"/>
          </a:p>
        </p:txBody>
      </p:sp>
    </p:spTree>
    <p:extLst>
      <p:ext uri="{BB962C8B-B14F-4D97-AF65-F5344CB8AC3E}">
        <p14:creationId xmlns:p14="http://schemas.microsoft.com/office/powerpoint/2010/main" val="7754493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p:spPr>
        <p:txBody>
          <a:bodyPr/>
          <a:lstStyle/>
          <a:p>
            <a:fld id="{ED7908B0-67A9-4952-9937-3C654927012D}" type="slidenum">
              <a:rPr lang="en-US"/>
              <a:pPr/>
              <a:t>66</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9076DF58-ADE0-481B-A24E-166DC1C02904}" type="slidenum">
              <a:rPr lang="en-US"/>
              <a:pPr/>
              <a:t>67</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p:spPr>
        <p:txBody>
          <a:bodyPr/>
          <a:lstStyle/>
          <a:p>
            <a:fld id="{A96D3757-D3C7-40D7-9BD9-A42B97B7B51F}" type="slidenum">
              <a:rPr lang="en-US"/>
              <a:pPr/>
              <a:t>68</a:t>
            </a:fld>
            <a:endParaRPr lang="en-US"/>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p:spPr>
        <p:txBody>
          <a:bodyPr/>
          <a:lstStyle/>
          <a:p>
            <a:fld id="{E1928960-8C2A-4590-BE82-0BF438EF98F8}" type="slidenum">
              <a:rPr lang="en-US"/>
              <a:pPr/>
              <a:t>70</a:t>
            </a:fld>
            <a:endParaRPr lang="en-US"/>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p:spPr>
        <p:txBody>
          <a:bodyPr/>
          <a:lstStyle/>
          <a:p>
            <a:fld id="{8C6127CD-9E8E-43BB-96CD-245F0803A42C}" type="slidenum">
              <a:rPr lang="en-US"/>
              <a:pPr/>
              <a:t>71</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p:spPr>
        <p:txBody>
          <a:bodyPr/>
          <a:lstStyle/>
          <a:p>
            <a:fld id="{7F43AFF9-A3EB-423C-92B2-3F761A1A0236}" type="slidenum">
              <a:rPr lang="en-US"/>
              <a:pPr/>
              <a:t>72</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p:spPr>
        <p:txBody>
          <a:bodyPr/>
          <a:lstStyle/>
          <a:p>
            <a:fld id="{F58BA54A-9493-452A-8E97-A7A9E95B8069}" type="slidenum">
              <a:rPr lang="en-US"/>
              <a:pPr/>
              <a:t>73</a:t>
            </a:fld>
            <a:endParaRPr lang="en-US"/>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p:spPr>
        <p:txBody>
          <a:bodyPr/>
          <a:lstStyle/>
          <a:p>
            <a:fld id="{5F869A37-EAA5-4BD3-9039-D26FB0A7D851}" type="slidenum">
              <a:rPr lang="en-US"/>
              <a:pPr/>
              <a:t>75</a:t>
            </a:fld>
            <a:endParaRPr 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p:spPr>
        <p:txBody>
          <a:bodyPr/>
          <a:lstStyle/>
          <a:p>
            <a:fld id="{DCBE643E-CC81-4119-B509-F1581C6A08FF}" type="slidenum">
              <a:rPr lang="en-US"/>
              <a:pPr/>
              <a:t>76</a:t>
            </a:fld>
            <a:endParaRPr 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p:spPr>
        <p:txBody>
          <a:bodyPr/>
          <a:lstStyle/>
          <a:p>
            <a:fld id="{3D0420A8-F26B-49B0-9515-5DEC2B3EB723}" type="slidenum">
              <a:rPr lang="en-US"/>
              <a:pPr/>
              <a:t>9</a:t>
            </a:fld>
            <a:endParaRPr lang="en-US"/>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p:spPr>
        <p:txBody>
          <a:bodyPr/>
          <a:lstStyle/>
          <a:p>
            <a:fld id="{3582C636-E6FB-4EFB-94BC-80B37D0999D7}" type="slidenum">
              <a:rPr lang="en-US"/>
              <a:pPr/>
              <a:t>77</a:t>
            </a:fld>
            <a:endParaRPr lang="en-US"/>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p:spPr>
        <p:txBody>
          <a:bodyPr/>
          <a:lstStyle/>
          <a:p>
            <a:fld id="{56EC5B44-743B-4F1C-889D-E256C3688BB7}" type="slidenum">
              <a:rPr lang="en-US"/>
              <a:pPr/>
              <a:t>78</a:t>
            </a:fld>
            <a:endParaRPr lang="en-US"/>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p:spPr>
        <p:txBody>
          <a:bodyPr/>
          <a:lstStyle/>
          <a:p>
            <a:fld id="{8D60B611-8487-4590-92F1-289DB34EA409}" type="slidenum">
              <a:rPr lang="en-US"/>
              <a:pPr/>
              <a:t>80</a:t>
            </a:fld>
            <a:endParaRPr 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p:spPr>
        <p:txBody>
          <a:bodyPr/>
          <a:lstStyle/>
          <a:p>
            <a:fld id="{E15D35E8-8917-4B55-A7CD-F3A8CC55B75D}" type="slidenum">
              <a:rPr lang="en-US"/>
              <a:pPr/>
              <a:t>81</a:t>
            </a:fld>
            <a:endParaRPr 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p:spPr>
        <p:txBody>
          <a:bodyPr/>
          <a:lstStyle/>
          <a:p>
            <a:fld id="{621B27E0-1FD3-4089-95A3-0BE87AC365A0}" type="slidenum">
              <a:rPr lang="en-US"/>
              <a:pPr/>
              <a:t>82</a:t>
            </a:fld>
            <a:endParaRPr 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p:spPr>
        <p:txBody>
          <a:bodyPr/>
          <a:lstStyle/>
          <a:p>
            <a:fld id="{0149E233-CBBD-4B73-A591-4CF2F3D0AE61}" type="slidenum">
              <a:rPr lang="en-US"/>
              <a:pPr/>
              <a:t>83</a:t>
            </a:fld>
            <a:endParaRPr 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p:spPr>
        <p:txBody>
          <a:bodyPr/>
          <a:lstStyle/>
          <a:p>
            <a:fld id="{C76B5392-6531-4157-86E7-772A6DB4A97C}" type="slidenum">
              <a:rPr lang="en-US"/>
              <a:pPr/>
              <a:t>84</a:t>
            </a:fld>
            <a:endParaRPr lang="en-US"/>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p:spPr>
        <p:txBody>
          <a:bodyPr/>
          <a:lstStyle/>
          <a:p>
            <a:fld id="{3CBAC809-8492-4F6B-A4BD-40118143412D}" type="slidenum">
              <a:rPr lang="en-US"/>
              <a:pPr/>
              <a:t>85</a:t>
            </a:fld>
            <a:endParaRPr 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p:spPr>
        <p:txBody>
          <a:bodyPr/>
          <a:lstStyle/>
          <a:p>
            <a:fld id="{5695A877-5EBA-4CFA-81B2-5DF85811B5B9}" type="slidenum">
              <a:rPr lang="en-US"/>
              <a:pPr/>
              <a:t>88</a:t>
            </a:fld>
            <a:endParaRPr lang="en-US"/>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p:spPr>
        <p:txBody>
          <a:bodyPr/>
          <a:lstStyle/>
          <a:p>
            <a:fld id="{E4F8C089-A378-430B-8558-0C344BC82170}" type="slidenum">
              <a:rPr lang="en-US"/>
              <a:pPr/>
              <a:t>89</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p:spPr>
        <p:txBody>
          <a:bodyPr/>
          <a:lstStyle/>
          <a:p>
            <a:fld id="{70F81244-1BE9-4671-B880-5F37AA037BB6}" type="slidenum">
              <a:rPr lang="en-US"/>
              <a:pPr/>
              <a:t>11</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p:spPr>
        <p:txBody>
          <a:bodyPr/>
          <a:lstStyle/>
          <a:p>
            <a:fld id="{629A1410-5CC8-4D79-9E47-9C46DFBD6057}" type="slidenum">
              <a:rPr lang="en-US"/>
              <a:pPr/>
              <a:t>90</a:t>
            </a:fld>
            <a:endParaRPr lang="en-US"/>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p:spPr>
        <p:txBody>
          <a:bodyPr/>
          <a:lstStyle/>
          <a:p>
            <a:fld id="{1F6C4745-71CA-4BB3-9BB6-0F5B0D050C47}" type="slidenum">
              <a:rPr lang="en-US"/>
              <a:pPr/>
              <a:t>12</a:t>
            </a:fld>
            <a:endParaRPr lang="en-US"/>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p:spPr>
        <p:txBody>
          <a:bodyPr/>
          <a:lstStyle/>
          <a:p>
            <a:fld id="{468AE110-8D19-435B-9074-198370A4E37F}" type="slidenum">
              <a:rPr lang="en-US"/>
              <a:pPr/>
              <a:t>13</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p:spPr>
        <p:txBody>
          <a:bodyPr/>
          <a:lstStyle/>
          <a:p>
            <a:pPr eaLnBrk="1" hangingPunct="1"/>
            <a:endParaRPr lang="sk-SK">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k-SK"/>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k-SK"/>
          </a:p>
        </p:txBody>
      </p:sp>
      <p:sp>
        <p:nvSpPr>
          <p:cNvPr id="4" name="Date Placeholder 3"/>
          <p:cNvSpPr>
            <a:spLocks noGrp="1"/>
          </p:cNvSpPr>
          <p:nvPr>
            <p:ph type="dt" sz="half" idx="10"/>
          </p:nvPr>
        </p:nvSpPr>
        <p:spPr/>
        <p:txBody>
          <a:bodyPr/>
          <a:lstStyle/>
          <a:p>
            <a:fld id="{05640E1E-9FBA-4C2D-AF0F-3A28E01D0AD0}" type="datetimeFigureOut">
              <a:rPr lang="sk-SK" smtClean="0"/>
              <a:pPr/>
              <a:t>26.3.2025</a:t>
            </a:fld>
            <a:endParaRPr lang="sk-SK"/>
          </a:p>
        </p:txBody>
      </p:sp>
      <p:sp>
        <p:nvSpPr>
          <p:cNvPr id="5" name="Footer Placeholder 4"/>
          <p:cNvSpPr>
            <a:spLocks noGrp="1"/>
          </p:cNvSpPr>
          <p:nvPr>
            <p:ph type="ftr" sz="quarter" idx="11"/>
          </p:nvPr>
        </p:nvSpPr>
        <p:spPr/>
        <p:txBody>
          <a:bodyPr/>
          <a:lstStyle/>
          <a:p>
            <a:endParaRPr lang="sk-SK"/>
          </a:p>
        </p:txBody>
      </p:sp>
      <p:sp>
        <p:nvSpPr>
          <p:cNvPr id="6" name="Slide Number Placeholder 5"/>
          <p:cNvSpPr>
            <a:spLocks noGrp="1"/>
          </p:cNvSpPr>
          <p:nvPr>
            <p:ph type="sldNum" sz="quarter" idx="12"/>
          </p:nvPr>
        </p:nvSpPr>
        <p:spPr/>
        <p:txBody>
          <a:bodyPr/>
          <a:lstStyle/>
          <a:p>
            <a:fld id="{1B3C6E1B-3D2E-458D-B629-27313F4E492B}" type="slidenum">
              <a:rPr lang="sk-SK" smtClean="0"/>
              <a:pPr/>
              <a:t>‹#›</a:t>
            </a:fld>
            <a:endParaRPr lang="sk-SK"/>
          </a:p>
        </p:txBody>
      </p:sp>
    </p:spTree>
    <p:extLst>
      <p:ext uri="{BB962C8B-B14F-4D97-AF65-F5344CB8AC3E}">
        <p14:creationId xmlns:p14="http://schemas.microsoft.com/office/powerpoint/2010/main" val="657800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k-SK"/>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k-SK"/>
          </a:p>
        </p:txBody>
      </p:sp>
      <p:sp>
        <p:nvSpPr>
          <p:cNvPr id="4" name="Date Placeholder 3"/>
          <p:cNvSpPr>
            <a:spLocks noGrp="1"/>
          </p:cNvSpPr>
          <p:nvPr>
            <p:ph type="dt" sz="half" idx="10"/>
          </p:nvPr>
        </p:nvSpPr>
        <p:spPr/>
        <p:txBody>
          <a:bodyPr/>
          <a:lstStyle/>
          <a:p>
            <a:fld id="{05640E1E-9FBA-4C2D-AF0F-3A28E01D0AD0}" type="datetimeFigureOut">
              <a:rPr lang="sk-SK" smtClean="0"/>
              <a:pPr/>
              <a:t>26.3.2025</a:t>
            </a:fld>
            <a:endParaRPr lang="sk-SK"/>
          </a:p>
        </p:txBody>
      </p:sp>
      <p:sp>
        <p:nvSpPr>
          <p:cNvPr id="5" name="Footer Placeholder 4"/>
          <p:cNvSpPr>
            <a:spLocks noGrp="1"/>
          </p:cNvSpPr>
          <p:nvPr>
            <p:ph type="ftr" sz="quarter" idx="11"/>
          </p:nvPr>
        </p:nvSpPr>
        <p:spPr/>
        <p:txBody>
          <a:bodyPr/>
          <a:lstStyle/>
          <a:p>
            <a:endParaRPr lang="sk-SK"/>
          </a:p>
        </p:txBody>
      </p:sp>
      <p:sp>
        <p:nvSpPr>
          <p:cNvPr id="6" name="Slide Number Placeholder 5"/>
          <p:cNvSpPr>
            <a:spLocks noGrp="1"/>
          </p:cNvSpPr>
          <p:nvPr>
            <p:ph type="sldNum" sz="quarter" idx="12"/>
          </p:nvPr>
        </p:nvSpPr>
        <p:spPr/>
        <p:txBody>
          <a:bodyPr/>
          <a:lstStyle/>
          <a:p>
            <a:fld id="{1B3C6E1B-3D2E-458D-B629-27313F4E492B}" type="slidenum">
              <a:rPr lang="sk-SK" smtClean="0"/>
              <a:pPr/>
              <a:t>‹#›</a:t>
            </a:fld>
            <a:endParaRPr lang="sk-SK"/>
          </a:p>
        </p:txBody>
      </p:sp>
    </p:spTree>
    <p:extLst>
      <p:ext uri="{BB962C8B-B14F-4D97-AF65-F5344CB8AC3E}">
        <p14:creationId xmlns:p14="http://schemas.microsoft.com/office/powerpoint/2010/main" val="355582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sk-SK"/>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k-SK"/>
          </a:p>
        </p:txBody>
      </p:sp>
      <p:sp>
        <p:nvSpPr>
          <p:cNvPr id="4" name="Date Placeholder 3"/>
          <p:cNvSpPr>
            <a:spLocks noGrp="1"/>
          </p:cNvSpPr>
          <p:nvPr>
            <p:ph type="dt" sz="half" idx="10"/>
          </p:nvPr>
        </p:nvSpPr>
        <p:spPr/>
        <p:txBody>
          <a:bodyPr/>
          <a:lstStyle/>
          <a:p>
            <a:fld id="{05640E1E-9FBA-4C2D-AF0F-3A28E01D0AD0}" type="datetimeFigureOut">
              <a:rPr lang="sk-SK" smtClean="0"/>
              <a:pPr/>
              <a:t>26.3.2025</a:t>
            </a:fld>
            <a:endParaRPr lang="sk-SK"/>
          </a:p>
        </p:txBody>
      </p:sp>
      <p:sp>
        <p:nvSpPr>
          <p:cNvPr id="5" name="Footer Placeholder 4"/>
          <p:cNvSpPr>
            <a:spLocks noGrp="1"/>
          </p:cNvSpPr>
          <p:nvPr>
            <p:ph type="ftr" sz="quarter" idx="11"/>
          </p:nvPr>
        </p:nvSpPr>
        <p:spPr/>
        <p:txBody>
          <a:bodyPr/>
          <a:lstStyle/>
          <a:p>
            <a:endParaRPr lang="sk-SK"/>
          </a:p>
        </p:txBody>
      </p:sp>
      <p:sp>
        <p:nvSpPr>
          <p:cNvPr id="6" name="Slide Number Placeholder 5"/>
          <p:cNvSpPr>
            <a:spLocks noGrp="1"/>
          </p:cNvSpPr>
          <p:nvPr>
            <p:ph type="sldNum" sz="quarter" idx="12"/>
          </p:nvPr>
        </p:nvSpPr>
        <p:spPr/>
        <p:txBody>
          <a:bodyPr/>
          <a:lstStyle/>
          <a:p>
            <a:fld id="{1B3C6E1B-3D2E-458D-B629-27313F4E492B}" type="slidenum">
              <a:rPr lang="sk-SK" smtClean="0"/>
              <a:pPr/>
              <a:t>‹#›</a:t>
            </a:fld>
            <a:endParaRPr lang="sk-SK"/>
          </a:p>
        </p:txBody>
      </p:sp>
    </p:spTree>
    <p:extLst>
      <p:ext uri="{BB962C8B-B14F-4D97-AF65-F5344CB8AC3E}">
        <p14:creationId xmlns:p14="http://schemas.microsoft.com/office/powerpoint/2010/main" val="2647374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Nadpis, text a obsah">
    <p:spTree>
      <p:nvGrpSpPr>
        <p:cNvPr id="1" name=""/>
        <p:cNvGrpSpPr/>
        <p:nvPr/>
      </p:nvGrpSpPr>
      <p:grpSpPr>
        <a:xfrm>
          <a:off x="0" y="0"/>
          <a:ext cx="0" cy="0"/>
          <a:chOff x="0" y="0"/>
          <a:chExt cx="0" cy="0"/>
        </a:xfrm>
      </p:grpSpPr>
      <p:sp>
        <p:nvSpPr>
          <p:cNvPr id="2" name="Nadpis 1"/>
          <p:cNvSpPr>
            <a:spLocks noGrp="1"/>
          </p:cNvSpPr>
          <p:nvPr>
            <p:ph type="title"/>
          </p:nvPr>
        </p:nvSpPr>
        <p:spPr>
          <a:xfrm>
            <a:off x="609600" y="274638"/>
            <a:ext cx="10972800" cy="1143000"/>
          </a:xfrm>
        </p:spPr>
        <p:txBody>
          <a:bodyPr/>
          <a:lstStyle/>
          <a:p>
            <a:r>
              <a:rPr lang="sk-SK"/>
              <a:t>Kliknite sem a upravte štýl predlohy nadpisov.</a:t>
            </a:r>
          </a:p>
        </p:txBody>
      </p:sp>
      <p:sp>
        <p:nvSpPr>
          <p:cNvPr id="3" name="Zástupný symbol textu 2"/>
          <p:cNvSpPr>
            <a:spLocks noGrp="1"/>
          </p:cNvSpPr>
          <p:nvPr>
            <p:ph type="body" sz="half" idx="1"/>
          </p:nvPr>
        </p:nvSpPr>
        <p:spPr>
          <a:xfrm>
            <a:off x="609600" y="1600200"/>
            <a:ext cx="5384800" cy="4533900"/>
          </a:xfrm>
        </p:spPr>
        <p:txBody>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obsahu 3"/>
          <p:cNvSpPr>
            <a:spLocks noGrp="1"/>
          </p:cNvSpPr>
          <p:nvPr>
            <p:ph sz="half" idx="2"/>
          </p:nvPr>
        </p:nvSpPr>
        <p:spPr>
          <a:xfrm>
            <a:off x="6197600" y="1600200"/>
            <a:ext cx="5384800" cy="4533900"/>
          </a:xfrm>
        </p:spPr>
        <p:txBody>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5" name="Rectangle 218"/>
          <p:cNvSpPr>
            <a:spLocks noGrp="1" noChangeArrowheads="1"/>
          </p:cNvSpPr>
          <p:nvPr>
            <p:ph type="sldNum" sz="quarter" idx="10"/>
          </p:nvPr>
        </p:nvSpPr>
        <p:spPr>
          <a:ln/>
        </p:spPr>
        <p:txBody>
          <a:bodyPr/>
          <a:lstStyle>
            <a:lvl1pPr>
              <a:defRPr/>
            </a:lvl1pPr>
          </a:lstStyle>
          <a:p>
            <a:fld id="{1F8CF183-2A10-480C-BB13-A865EAA7FA7F}" type="slidenum">
              <a:rPr lang="sk-SK"/>
              <a:pPr/>
              <a:t>‹#›</a:t>
            </a:fld>
            <a:endParaRPr lang="sk-SK"/>
          </a:p>
        </p:txBody>
      </p:sp>
      <p:sp>
        <p:nvSpPr>
          <p:cNvPr id="6" name="Rectangle 219"/>
          <p:cNvSpPr>
            <a:spLocks noGrp="1" noChangeArrowheads="1"/>
          </p:cNvSpPr>
          <p:nvPr>
            <p:ph type="dt" sz="half" idx="11"/>
          </p:nvPr>
        </p:nvSpPr>
        <p:spPr>
          <a:ln/>
        </p:spPr>
        <p:txBody>
          <a:bodyPr/>
          <a:lstStyle>
            <a:lvl1pPr>
              <a:defRPr/>
            </a:lvl1pPr>
          </a:lstStyle>
          <a:p>
            <a:pPr>
              <a:defRPr/>
            </a:pPr>
            <a:endParaRPr lang="sk-SK"/>
          </a:p>
        </p:txBody>
      </p:sp>
      <p:sp>
        <p:nvSpPr>
          <p:cNvPr id="7" name="Rectangle 220"/>
          <p:cNvSpPr>
            <a:spLocks noGrp="1" noChangeArrowheads="1"/>
          </p:cNvSpPr>
          <p:nvPr>
            <p:ph type="ftr" sz="quarter" idx="12"/>
          </p:nvPr>
        </p:nvSpPr>
        <p:spPr>
          <a:ln/>
        </p:spPr>
        <p:txBody>
          <a:bodyPr/>
          <a:lstStyle>
            <a:lvl1pPr>
              <a:defRPr/>
            </a:lvl1pPr>
          </a:lstStyle>
          <a:p>
            <a:pPr>
              <a:defRPr/>
            </a:pPr>
            <a:endParaRPr lang="sk-SK"/>
          </a:p>
        </p:txBody>
      </p:sp>
    </p:spTree>
    <p:extLst>
      <p:ext uri="{BB962C8B-B14F-4D97-AF65-F5344CB8AC3E}">
        <p14:creationId xmlns:p14="http://schemas.microsoft.com/office/powerpoint/2010/main" val="4183704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k-SK"/>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k-SK"/>
          </a:p>
        </p:txBody>
      </p:sp>
      <p:sp>
        <p:nvSpPr>
          <p:cNvPr id="4" name="Date Placeholder 3"/>
          <p:cNvSpPr>
            <a:spLocks noGrp="1"/>
          </p:cNvSpPr>
          <p:nvPr>
            <p:ph type="dt" sz="half" idx="10"/>
          </p:nvPr>
        </p:nvSpPr>
        <p:spPr/>
        <p:txBody>
          <a:bodyPr/>
          <a:lstStyle/>
          <a:p>
            <a:fld id="{05640E1E-9FBA-4C2D-AF0F-3A28E01D0AD0}" type="datetimeFigureOut">
              <a:rPr lang="sk-SK" smtClean="0"/>
              <a:pPr/>
              <a:t>26.3.2025</a:t>
            </a:fld>
            <a:endParaRPr lang="sk-SK"/>
          </a:p>
        </p:txBody>
      </p:sp>
      <p:sp>
        <p:nvSpPr>
          <p:cNvPr id="5" name="Footer Placeholder 4"/>
          <p:cNvSpPr>
            <a:spLocks noGrp="1"/>
          </p:cNvSpPr>
          <p:nvPr>
            <p:ph type="ftr" sz="quarter" idx="11"/>
          </p:nvPr>
        </p:nvSpPr>
        <p:spPr/>
        <p:txBody>
          <a:bodyPr/>
          <a:lstStyle/>
          <a:p>
            <a:endParaRPr lang="sk-SK"/>
          </a:p>
        </p:txBody>
      </p:sp>
      <p:sp>
        <p:nvSpPr>
          <p:cNvPr id="6" name="Slide Number Placeholder 5"/>
          <p:cNvSpPr>
            <a:spLocks noGrp="1"/>
          </p:cNvSpPr>
          <p:nvPr>
            <p:ph type="sldNum" sz="quarter" idx="12"/>
          </p:nvPr>
        </p:nvSpPr>
        <p:spPr/>
        <p:txBody>
          <a:bodyPr/>
          <a:lstStyle/>
          <a:p>
            <a:fld id="{1B3C6E1B-3D2E-458D-B629-27313F4E492B}" type="slidenum">
              <a:rPr lang="sk-SK" smtClean="0"/>
              <a:pPr/>
              <a:t>‹#›</a:t>
            </a:fld>
            <a:endParaRPr lang="sk-SK"/>
          </a:p>
        </p:txBody>
      </p:sp>
    </p:spTree>
    <p:extLst>
      <p:ext uri="{BB962C8B-B14F-4D97-AF65-F5344CB8AC3E}">
        <p14:creationId xmlns:p14="http://schemas.microsoft.com/office/powerpoint/2010/main" val="3987834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k-SK"/>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640E1E-9FBA-4C2D-AF0F-3A28E01D0AD0}" type="datetimeFigureOut">
              <a:rPr lang="sk-SK" smtClean="0"/>
              <a:pPr/>
              <a:t>26.3.2025</a:t>
            </a:fld>
            <a:endParaRPr lang="sk-SK"/>
          </a:p>
        </p:txBody>
      </p:sp>
      <p:sp>
        <p:nvSpPr>
          <p:cNvPr id="5" name="Footer Placeholder 4"/>
          <p:cNvSpPr>
            <a:spLocks noGrp="1"/>
          </p:cNvSpPr>
          <p:nvPr>
            <p:ph type="ftr" sz="quarter" idx="11"/>
          </p:nvPr>
        </p:nvSpPr>
        <p:spPr/>
        <p:txBody>
          <a:bodyPr/>
          <a:lstStyle/>
          <a:p>
            <a:endParaRPr lang="sk-SK"/>
          </a:p>
        </p:txBody>
      </p:sp>
      <p:sp>
        <p:nvSpPr>
          <p:cNvPr id="6" name="Slide Number Placeholder 5"/>
          <p:cNvSpPr>
            <a:spLocks noGrp="1"/>
          </p:cNvSpPr>
          <p:nvPr>
            <p:ph type="sldNum" sz="quarter" idx="12"/>
          </p:nvPr>
        </p:nvSpPr>
        <p:spPr/>
        <p:txBody>
          <a:bodyPr/>
          <a:lstStyle/>
          <a:p>
            <a:fld id="{1B3C6E1B-3D2E-458D-B629-27313F4E492B}" type="slidenum">
              <a:rPr lang="sk-SK" smtClean="0"/>
              <a:pPr/>
              <a:t>‹#›</a:t>
            </a:fld>
            <a:endParaRPr lang="sk-SK"/>
          </a:p>
        </p:txBody>
      </p:sp>
    </p:spTree>
    <p:extLst>
      <p:ext uri="{BB962C8B-B14F-4D97-AF65-F5344CB8AC3E}">
        <p14:creationId xmlns:p14="http://schemas.microsoft.com/office/powerpoint/2010/main" val="2324402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k-SK"/>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k-SK"/>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k-SK"/>
          </a:p>
        </p:txBody>
      </p:sp>
      <p:sp>
        <p:nvSpPr>
          <p:cNvPr id="5" name="Date Placeholder 4"/>
          <p:cNvSpPr>
            <a:spLocks noGrp="1"/>
          </p:cNvSpPr>
          <p:nvPr>
            <p:ph type="dt" sz="half" idx="10"/>
          </p:nvPr>
        </p:nvSpPr>
        <p:spPr/>
        <p:txBody>
          <a:bodyPr/>
          <a:lstStyle/>
          <a:p>
            <a:fld id="{05640E1E-9FBA-4C2D-AF0F-3A28E01D0AD0}" type="datetimeFigureOut">
              <a:rPr lang="sk-SK" smtClean="0"/>
              <a:pPr/>
              <a:t>26.3.2025</a:t>
            </a:fld>
            <a:endParaRPr lang="sk-SK"/>
          </a:p>
        </p:txBody>
      </p:sp>
      <p:sp>
        <p:nvSpPr>
          <p:cNvPr id="6" name="Footer Placeholder 5"/>
          <p:cNvSpPr>
            <a:spLocks noGrp="1"/>
          </p:cNvSpPr>
          <p:nvPr>
            <p:ph type="ftr" sz="quarter" idx="11"/>
          </p:nvPr>
        </p:nvSpPr>
        <p:spPr/>
        <p:txBody>
          <a:bodyPr/>
          <a:lstStyle/>
          <a:p>
            <a:endParaRPr lang="sk-SK"/>
          </a:p>
        </p:txBody>
      </p:sp>
      <p:sp>
        <p:nvSpPr>
          <p:cNvPr id="7" name="Slide Number Placeholder 6"/>
          <p:cNvSpPr>
            <a:spLocks noGrp="1"/>
          </p:cNvSpPr>
          <p:nvPr>
            <p:ph type="sldNum" sz="quarter" idx="12"/>
          </p:nvPr>
        </p:nvSpPr>
        <p:spPr/>
        <p:txBody>
          <a:bodyPr/>
          <a:lstStyle/>
          <a:p>
            <a:fld id="{1B3C6E1B-3D2E-458D-B629-27313F4E492B}" type="slidenum">
              <a:rPr lang="sk-SK" smtClean="0"/>
              <a:pPr/>
              <a:t>‹#›</a:t>
            </a:fld>
            <a:endParaRPr lang="sk-SK"/>
          </a:p>
        </p:txBody>
      </p:sp>
    </p:spTree>
    <p:extLst>
      <p:ext uri="{BB962C8B-B14F-4D97-AF65-F5344CB8AC3E}">
        <p14:creationId xmlns:p14="http://schemas.microsoft.com/office/powerpoint/2010/main" val="3867150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sk-SK"/>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k-SK"/>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k-SK"/>
          </a:p>
        </p:txBody>
      </p:sp>
      <p:sp>
        <p:nvSpPr>
          <p:cNvPr id="7" name="Date Placeholder 6"/>
          <p:cNvSpPr>
            <a:spLocks noGrp="1"/>
          </p:cNvSpPr>
          <p:nvPr>
            <p:ph type="dt" sz="half" idx="10"/>
          </p:nvPr>
        </p:nvSpPr>
        <p:spPr/>
        <p:txBody>
          <a:bodyPr/>
          <a:lstStyle/>
          <a:p>
            <a:fld id="{05640E1E-9FBA-4C2D-AF0F-3A28E01D0AD0}" type="datetimeFigureOut">
              <a:rPr lang="sk-SK" smtClean="0"/>
              <a:pPr/>
              <a:t>26.3.2025</a:t>
            </a:fld>
            <a:endParaRPr lang="sk-SK"/>
          </a:p>
        </p:txBody>
      </p:sp>
      <p:sp>
        <p:nvSpPr>
          <p:cNvPr id="8" name="Footer Placeholder 7"/>
          <p:cNvSpPr>
            <a:spLocks noGrp="1"/>
          </p:cNvSpPr>
          <p:nvPr>
            <p:ph type="ftr" sz="quarter" idx="11"/>
          </p:nvPr>
        </p:nvSpPr>
        <p:spPr/>
        <p:txBody>
          <a:bodyPr/>
          <a:lstStyle/>
          <a:p>
            <a:endParaRPr lang="sk-SK"/>
          </a:p>
        </p:txBody>
      </p:sp>
      <p:sp>
        <p:nvSpPr>
          <p:cNvPr id="9" name="Slide Number Placeholder 8"/>
          <p:cNvSpPr>
            <a:spLocks noGrp="1"/>
          </p:cNvSpPr>
          <p:nvPr>
            <p:ph type="sldNum" sz="quarter" idx="12"/>
          </p:nvPr>
        </p:nvSpPr>
        <p:spPr/>
        <p:txBody>
          <a:bodyPr/>
          <a:lstStyle/>
          <a:p>
            <a:fld id="{1B3C6E1B-3D2E-458D-B629-27313F4E492B}" type="slidenum">
              <a:rPr lang="sk-SK" smtClean="0"/>
              <a:pPr/>
              <a:t>‹#›</a:t>
            </a:fld>
            <a:endParaRPr lang="sk-SK"/>
          </a:p>
        </p:txBody>
      </p:sp>
    </p:spTree>
    <p:extLst>
      <p:ext uri="{BB962C8B-B14F-4D97-AF65-F5344CB8AC3E}">
        <p14:creationId xmlns:p14="http://schemas.microsoft.com/office/powerpoint/2010/main" val="3268752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k-SK"/>
          </a:p>
        </p:txBody>
      </p:sp>
      <p:sp>
        <p:nvSpPr>
          <p:cNvPr id="3" name="Date Placeholder 2"/>
          <p:cNvSpPr>
            <a:spLocks noGrp="1"/>
          </p:cNvSpPr>
          <p:nvPr>
            <p:ph type="dt" sz="half" idx="10"/>
          </p:nvPr>
        </p:nvSpPr>
        <p:spPr/>
        <p:txBody>
          <a:bodyPr/>
          <a:lstStyle/>
          <a:p>
            <a:fld id="{05640E1E-9FBA-4C2D-AF0F-3A28E01D0AD0}" type="datetimeFigureOut">
              <a:rPr lang="sk-SK" smtClean="0"/>
              <a:pPr/>
              <a:t>26.3.2025</a:t>
            </a:fld>
            <a:endParaRPr lang="sk-SK"/>
          </a:p>
        </p:txBody>
      </p:sp>
      <p:sp>
        <p:nvSpPr>
          <p:cNvPr id="4" name="Footer Placeholder 3"/>
          <p:cNvSpPr>
            <a:spLocks noGrp="1"/>
          </p:cNvSpPr>
          <p:nvPr>
            <p:ph type="ftr" sz="quarter" idx="11"/>
          </p:nvPr>
        </p:nvSpPr>
        <p:spPr/>
        <p:txBody>
          <a:bodyPr/>
          <a:lstStyle/>
          <a:p>
            <a:endParaRPr lang="sk-SK"/>
          </a:p>
        </p:txBody>
      </p:sp>
      <p:sp>
        <p:nvSpPr>
          <p:cNvPr id="5" name="Slide Number Placeholder 4"/>
          <p:cNvSpPr>
            <a:spLocks noGrp="1"/>
          </p:cNvSpPr>
          <p:nvPr>
            <p:ph type="sldNum" sz="quarter" idx="12"/>
          </p:nvPr>
        </p:nvSpPr>
        <p:spPr/>
        <p:txBody>
          <a:bodyPr/>
          <a:lstStyle/>
          <a:p>
            <a:fld id="{1B3C6E1B-3D2E-458D-B629-27313F4E492B}" type="slidenum">
              <a:rPr lang="sk-SK" smtClean="0"/>
              <a:pPr/>
              <a:t>‹#›</a:t>
            </a:fld>
            <a:endParaRPr lang="sk-SK"/>
          </a:p>
        </p:txBody>
      </p:sp>
    </p:spTree>
    <p:extLst>
      <p:ext uri="{BB962C8B-B14F-4D97-AF65-F5344CB8AC3E}">
        <p14:creationId xmlns:p14="http://schemas.microsoft.com/office/powerpoint/2010/main" val="549004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40E1E-9FBA-4C2D-AF0F-3A28E01D0AD0}" type="datetimeFigureOut">
              <a:rPr lang="sk-SK" smtClean="0"/>
              <a:pPr/>
              <a:t>26.3.2025</a:t>
            </a:fld>
            <a:endParaRPr lang="sk-SK"/>
          </a:p>
        </p:txBody>
      </p:sp>
      <p:sp>
        <p:nvSpPr>
          <p:cNvPr id="3" name="Footer Placeholder 2"/>
          <p:cNvSpPr>
            <a:spLocks noGrp="1"/>
          </p:cNvSpPr>
          <p:nvPr>
            <p:ph type="ftr" sz="quarter" idx="11"/>
          </p:nvPr>
        </p:nvSpPr>
        <p:spPr/>
        <p:txBody>
          <a:bodyPr/>
          <a:lstStyle/>
          <a:p>
            <a:endParaRPr lang="sk-SK"/>
          </a:p>
        </p:txBody>
      </p:sp>
      <p:sp>
        <p:nvSpPr>
          <p:cNvPr id="4" name="Slide Number Placeholder 3"/>
          <p:cNvSpPr>
            <a:spLocks noGrp="1"/>
          </p:cNvSpPr>
          <p:nvPr>
            <p:ph type="sldNum" sz="quarter" idx="12"/>
          </p:nvPr>
        </p:nvSpPr>
        <p:spPr/>
        <p:txBody>
          <a:bodyPr/>
          <a:lstStyle/>
          <a:p>
            <a:fld id="{1B3C6E1B-3D2E-458D-B629-27313F4E492B}" type="slidenum">
              <a:rPr lang="sk-SK" smtClean="0"/>
              <a:pPr/>
              <a:t>‹#›</a:t>
            </a:fld>
            <a:endParaRPr lang="sk-SK"/>
          </a:p>
        </p:txBody>
      </p:sp>
    </p:spTree>
    <p:extLst>
      <p:ext uri="{BB962C8B-B14F-4D97-AF65-F5344CB8AC3E}">
        <p14:creationId xmlns:p14="http://schemas.microsoft.com/office/powerpoint/2010/main" val="546803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k-SK"/>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k-SK"/>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640E1E-9FBA-4C2D-AF0F-3A28E01D0AD0}" type="datetimeFigureOut">
              <a:rPr lang="sk-SK" smtClean="0"/>
              <a:pPr/>
              <a:t>26.3.2025</a:t>
            </a:fld>
            <a:endParaRPr lang="sk-SK"/>
          </a:p>
        </p:txBody>
      </p:sp>
      <p:sp>
        <p:nvSpPr>
          <p:cNvPr id="6" name="Footer Placeholder 5"/>
          <p:cNvSpPr>
            <a:spLocks noGrp="1"/>
          </p:cNvSpPr>
          <p:nvPr>
            <p:ph type="ftr" sz="quarter" idx="11"/>
          </p:nvPr>
        </p:nvSpPr>
        <p:spPr/>
        <p:txBody>
          <a:bodyPr/>
          <a:lstStyle/>
          <a:p>
            <a:endParaRPr lang="sk-SK"/>
          </a:p>
        </p:txBody>
      </p:sp>
      <p:sp>
        <p:nvSpPr>
          <p:cNvPr id="7" name="Slide Number Placeholder 6"/>
          <p:cNvSpPr>
            <a:spLocks noGrp="1"/>
          </p:cNvSpPr>
          <p:nvPr>
            <p:ph type="sldNum" sz="quarter" idx="12"/>
          </p:nvPr>
        </p:nvSpPr>
        <p:spPr/>
        <p:txBody>
          <a:bodyPr/>
          <a:lstStyle/>
          <a:p>
            <a:fld id="{1B3C6E1B-3D2E-458D-B629-27313F4E492B}" type="slidenum">
              <a:rPr lang="sk-SK" smtClean="0"/>
              <a:pPr/>
              <a:t>‹#›</a:t>
            </a:fld>
            <a:endParaRPr lang="sk-SK"/>
          </a:p>
        </p:txBody>
      </p:sp>
    </p:spTree>
    <p:extLst>
      <p:ext uri="{BB962C8B-B14F-4D97-AF65-F5344CB8AC3E}">
        <p14:creationId xmlns:p14="http://schemas.microsoft.com/office/powerpoint/2010/main" val="289064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k-SK"/>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k-SK"/>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640E1E-9FBA-4C2D-AF0F-3A28E01D0AD0}" type="datetimeFigureOut">
              <a:rPr lang="sk-SK" smtClean="0"/>
              <a:pPr/>
              <a:t>26.3.2025</a:t>
            </a:fld>
            <a:endParaRPr lang="sk-SK"/>
          </a:p>
        </p:txBody>
      </p:sp>
      <p:sp>
        <p:nvSpPr>
          <p:cNvPr id="6" name="Footer Placeholder 5"/>
          <p:cNvSpPr>
            <a:spLocks noGrp="1"/>
          </p:cNvSpPr>
          <p:nvPr>
            <p:ph type="ftr" sz="quarter" idx="11"/>
          </p:nvPr>
        </p:nvSpPr>
        <p:spPr/>
        <p:txBody>
          <a:bodyPr/>
          <a:lstStyle/>
          <a:p>
            <a:endParaRPr lang="sk-SK"/>
          </a:p>
        </p:txBody>
      </p:sp>
      <p:sp>
        <p:nvSpPr>
          <p:cNvPr id="7" name="Slide Number Placeholder 6"/>
          <p:cNvSpPr>
            <a:spLocks noGrp="1"/>
          </p:cNvSpPr>
          <p:nvPr>
            <p:ph type="sldNum" sz="quarter" idx="12"/>
          </p:nvPr>
        </p:nvSpPr>
        <p:spPr/>
        <p:txBody>
          <a:bodyPr/>
          <a:lstStyle/>
          <a:p>
            <a:fld id="{1B3C6E1B-3D2E-458D-B629-27313F4E492B}" type="slidenum">
              <a:rPr lang="sk-SK" smtClean="0"/>
              <a:pPr/>
              <a:t>‹#›</a:t>
            </a:fld>
            <a:endParaRPr lang="sk-SK"/>
          </a:p>
        </p:txBody>
      </p:sp>
    </p:spTree>
    <p:extLst>
      <p:ext uri="{BB962C8B-B14F-4D97-AF65-F5344CB8AC3E}">
        <p14:creationId xmlns:p14="http://schemas.microsoft.com/office/powerpoint/2010/main" val="586192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k-SK"/>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k-SK"/>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40E1E-9FBA-4C2D-AF0F-3A28E01D0AD0}" type="datetimeFigureOut">
              <a:rPr lang="sk-SK" smtClean="0"/>
              <a:pPr/>
              <a:t>26.3.2025</a:t>
            </a:fld>
            <a:endParaRPr lang="sk-SK"/>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k-SK"/>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3C6E1B-3D2E-458D-B629-27313F4E492B}" type="slidenum">
              <a:rPr lang="sk-SK" smtClean="0"/>
              <a:pPr/>
              <a:t>‹#›</a:t>
            </a:fld>
            <a:endParaRPr lang="sk-SK"/>
          </a:p>
        </p:txBody>
      </p:sp>
    </p:spTree>
    <p:extLst>
      <p:ext uri="{BB962C8B-B14F-4D97-AF65-F5344CB8AC3E}">
        <p14:creationId xmlns:p14="http://schemas.microsoft.com/office/powerpoint/2010/main" val="994081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k-S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hyperlink" Target="https://en.wikipedia.org/wiki/Parity_bit" TargetMode="External"/><Relationship Id="rId4" Type="http://schemas.openxmlformats.org/officeDocument/2006/relationships/hyperlink" Target="https://en.wikipedia.org/wiki/Block_size_(data_storage_and_transmission)"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www.thegeekstuff.com/2011/10/raid10-vs-raid01/"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baeldung.com/cs/file-structure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xploreforensics.com/blog/ntfs-file-system-forensic-analysis.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youtu.be/YslfY4W-NAg?si=SlEEKMHYX0EyFIAz" TargetMode="Externa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www.ugent.be/en/research/datamanagement"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Comparison_of_file_systems"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r>
              <a:rPr lang="sk-SK" dirty="0"/>
              <a:t>Správa a organizácia diskov</a:t>
            </a:r>
          </a:p>
        </p:txBody>
      </p:sp>
      <p:sp>
        <p:nvSpPr>
          <p:cNvPr id="159747" name="Rectangle 3"/>
          <p:cNvSpPr>
            <a:spLocks noGrp="1" noChangeArrowheads="1"/>
          </p:cNvSpPr>
          <p:nvPr>
            <p:ph type="subTitle" idx="1"/>
          </p:nvPr>
        </p:nvSpPr>
        <p:spPr/>
        <p:txBody>
          <a:bodyPr vert="horz" lIns="91440" tIns="45720" rIns="91440" bIns="45720" rtlCol="0" anchor="t">
            <a:normAutofit lnSpcReduction="10000"/>
          </a:bodyPr>
          <a:lstStyle/>
          <a:p>
            <a:r>
              <a:rPr lang="sk-SK" dirty="0"/>
              <a:t>doc. Ing. Július BARÁTH, PhD.</a:t>
            </a:r>
          </a:p>
          <a:p>
            <a:r>
              <a:rPr lang="sk-SK" dirty="0"/>
              <a:t>Katedra Informatiky</a:t>
            </a:r>
            <a:endParaRPr lang="sk-SK" dirty="0">
              <a:cs typeface="Calibri"/>
            </a:endParaRPr>
          </a:p>
          <a:p>
            <a:r>
              <a:rPr lang="sk-SK" dirty="0"/>
              <a:t>Akadémia ozbrojených síl,</a:t>
            </a:r>
            <a:endParaRPr lang="sk-SK" dirty="0">
              <a:cs typeface="Calibri"/>
            </a:endParaRPr>
          </a:p>
          <a:p>
            <a:r>
              <a:rPr lang="sk-SK" dirty="0"/>
              <a:t>e-mail: julius.barath@aos.sk</a:t>
            </a:r>
            <a:endParaRPr lang="sk-SK" dirty="0">
              <a:cs typeface="Calibri"/>
            </a:endParaRPr>
          </a:p>
          <a:p>
            <a:endParaRPr lang="sk-SK" dirty="0"/>
          </a:p>
        </p:txBody>
      </p:sp>
    </p:spTree>
    <p:extLst>
      <p:ext uri="{BB962C8B-B14F-4D97-AF65-F5344CB8AC3E}">
        <p14:creationId xmlns:p14="http://schemas.microsoft.com/office/powerpoint/2010/main" val="3943893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t>Storage Area Network (Cont.)</a:t>
            </a:r>
          </a:p>
        </p:txBody>
      </p:sp>
      <p:sp>
        <p:nvSpPr>
          <p:cNvPr id="27650" name="Content Placeholder 2"/>
          <p:cNvSpPr>
            <a:spLocks noGrp="1"/>
          </p:cNvSpPr>
          <p:nvPr>
            <p:ph idx="1"/>
          </p:nvPr>
        </p:nvSpPr>
        <p:spPr/>
        <p:txBody>
          <a:bodyPr>
            <a:normAutofit fontScale="85000" lnSpcReduction="20000"/>
          </a:bodyPr>
          <a:lstStyle/>
          <a:p>
            <a:r>
              <a:rPr lang="en-US" dirty="0"/>
              <a:t>SAN is one or more storage arrays</a:t>
            </a:r>
          </a:p>
          <a:p>
            <a:pPr lvl="1"/>
            <a:r>
              <a:rPr lang="en-US" dirty="0"/>
              <a:t>Connected to one or more </a:t>
            </a:r>
            <a:r>
              <a:rPr lang="en-US" dirty="0" err="1"/>
              <a:t>Fibre</a:t>
            </a:r>
            <a:r>
              <a:rPr lang="en-US" dirty="0"/>
              <a:t> Channel switches</a:t>
            </a:r>
          </a:p>
          <a:p>
            <a:endParaRPr lang="en-US" dirty="0"/>
          </a:p>
          <a:p>
            <a:r>
              <a:rPr lang="en-US" dirty="0"/>
              <a:t>Hosts also attach to the switches</a:t>
            </a:r>
          </a:p>
          <a:p>
            <a:endParaRPr lang="en-US" dirty="0"/>
          </a:p>
          <a:p>
            <a:r>
              <a:rPr lang="en-US" dirty="0"/>
              <a:t>Storage made available via </a:t>
            </a:r>
            <a:r>
              <a:rPr lang="en-US" b="1" dirty="0">
                <a:solidFill>
                  <a:srgbClr val="3366FF"/>
                </a:solidFill>
              </a:rPr>
              <a:t>LUN Masking </a:t>
            </a:r>
            <a:r>
              <a:rPr lang="en-US" dirty="0"/>
              <a:t>from specific arrays to specific servers</a:t>
            </a:r>
          </a:p>
          <a:p>
            <a:endParaRPr lang="en-US" dirty="0"/>
          </a:p>
          <a:p>
            <a:r>
              <a:rPr lang="en-US" dirty="0"/>
              <a:t>Easy to add or remove storage, add new host and allocate it storage</a:t>
            </a:r>
          </a:p>
          <a:p>
            <a:pPr lvl="1"/>
            <a:r>
              <a:rPr lang="en-US" dirty="0"/>
              <a:t>Over low-latency </a:t>
            </a:r>
            <a:r>
              <a:rPr lang="en-US" dirty="0" err="1"/>
              <a:t>Fibre</a:t>
            </a:r>
            <a:r>
              <a:rPr lang="en-US" dirty="0"/>
              <a:t> Channel fabric</a:t>
            </a:r>
          </a:p>
          <a:p>
            <a:pPr lvl="1"/>
            <a:endParaRPr lang="en-US" dirty="0"/>
          </a:p>
          <a:p>
            <a:r>
              <a:rPr lang="en-US" dirty="0"/>
              <a:t>Why have separate storage networks and communications networks?</a:t>
            </a:r>
          </a:p>
          <a:p>
            <a:pPr lvl="1"/>
            <a:r>
              <a:rPr lang="en-US" dirty="0"/>
              <a:t>Consider iSCSI, FCOE</a:t>
            </a:r>
          </a:p>
          <a:p>
            <a:endParaRPr lang="en-US" dirty="0"/>
          </a:p>
          <a:p>
            <a:pPr lvl="1"/>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1310923" y="277416"/>
            <a:ext cx="10271477" cy="576263"/>
          </a:xfrm>
        </p:spPr>
        <p:txBody>
          <a:bodyPr>
            <a:normAutofit fontScale="90000"/>
          </a:bodyPr>
          <a:lstStyle/>
          <a:p>
            <a:pPr eaLnBrk="1" hangingPunct="1"/>
            <a:r>
              <a:rPr lang="en-US"/>
              <a:t>Network-Attached Storage</a:t>
            </a:r>
          </a:p>
        </p:txBody>
      </p:sp>
      <p:sp>
        <p:nvSpPr>
          <p:cNvPr id="28674" name="Rectangle 3"/>
          <p:cNvSpPr>
            <a:spLocks noGrp="1" noChangeArrowheads="1"/>
          </p:cNvSpPr>
          <p:nvPr>
            <p:ph type="body" idx="1"/>
          </p:nvPr>
        </p:nvSpPr>
        <p:spPr>
          <a:xfrm>
            <a:off x="1075267" y="1233488"/>
            <a:ext cx="10206567" cy="2767990"/>
          </a:xfrm>
        </p:spPr>
        <p:txBody>
          <a:bodyPr>
            <a:normAutofit fontScale="85000" lnSpcReduction="20000"/>
          </a:bodyPr>
          <a:lstStyle/>
          <a:p>
            <a:r>
              <a:rPr lang="en-US" dirty="0"/>
              <a:t>Network-attached storage (</a:t>
            </a:r>
            <a:r>
              <a:rPr lang="en-US" b="1" dirty="0">
                <a:solidFill>
                  <a:srgbClr val="3366FF"/>
                </a:solidFill>
              </a:rPr>
              <a:t>NAS</a:t>
            </a:r>
            <a:r>
              <a:rPr lang="en-US" dirty="0"/>
              <a:t>) is storage made available over a network rather than over a local connection (such as a bus)</a:t>
            </a:r>
          </a:p>
          <a:p>
            <a:pPr lvl="1"/>
            <a:r>
              <a:rPr lang="en-US" dirty="0"/>
              <a:t>Remotely attaching to file systems</a:t>
            </a:r>
          </a:p>
          <a:p>
            <a:r>
              <a:rPr lang="en-US" dirty="0"/>
              <a:t>NFS and CIFS (</a:t>
            </a:r>
            <a:r>
              <a:rPr lang="sk-SK" b="1" dirty="0" err="1"/>
              <a:t>Common</a:t>
            </a:r>
            <a:r>
              <a:rPr lang="sk-SK" b="1" dirty="0"/>
              <a:t> Internet </a:t>
            </a:r>
            <a:r>
              <a:rPr lang="sk-SK" b="1" dirty="0" err="1"/>
              <a:t>File</a:t>
            </a:r>
            <a:r>
              <a:rPr lang="sk-SK" b="1" dirty="0"/>
              <a:t> </a:t>
            </a:r>
            <a:r>
              <a:rPr lang="sk-SK" b="1" dirty="0" err="1"/>
              <a:t>System</a:t>
            </a:r>
            <a:r>
              <a:rPr lang="en-US" dirty="0"/>
              <a:t>) are common protocols</a:t>
            </a:r>
          </a:p>
          <a:p>
            <a:r>
              <a:rPr lang="en-US" dirty="0"/>
              <a:t>Implemented via remote procedure calls (RPCs) between host and storage over typically TCP or UDP on IP network</a:t>
            </a:r>
          </a:p>
          <a:p>
            <a:r>
              <a:rPr lang="en-US" b="1" dirty="0" err="1">
                <a:solidFill>
                  <a:srgbClr val="3366FF"/>
                </a:solidFill>
              </a:rPr>
              <a:t>iSCSI</a:t>
            </a:r>
            <a:r>
              <a:rPr lang="en-US" dirty="0"/>
              <a:t> protocol uses IP network to carry the SCSI protocol</a:t>
            </a:r>
          </a:p>
          <a:p>
            <a:pPr lvl="1"/>
            <a:r>
              <a:rPr lang="en-US" dirty="0"/>
              <a:t>Remotely attaching to devices (blocks)</a:t>
            </a:r>
          </a:p>
        </p:txBody>
      </p:sp>
      <p:pic>
        <p:nvPicPr>
          <p:cNvPr id="28675" name="Picture 6"/>
          <p:cNvPicPr>
            <a:picLocks noChangeAspect="1" noChangeArrowheads="1"/>
          </p:cNvPicPr>
          <p:nvPr/>
        </p:nvPicPr>
        <p:blipFill>
          <a:blip r:embed="rId3" cstate="print"/>
          <a:srcRect/>
          <a:stretch>
            <a:fillRect/>
          </a:stretch>
        </p:blipFill>
        <p:spPr bwMode="auto">
          <a:xfrm>
            <a:off x="1075267" y="4083269"/>
            <a:ext cx="7206544" cy="2284810"/>
          </a:xfrm>
          <a:prstGeom prst="rect">
            <a:avLst/>
          </a:prstGeom>
          <a:noFill/>
          <a:ln w="9525">
            <a:noFill/>
            <a:miter lim="800000"/>
            <a:headEnd/>
            <a:tailEnd/>
          </a:ln>
        </p:spPr>
      </p:pic>
      <p:pic>
        <p:nvPicPr>
          <p:cNvPr id="3" name="Obrázok 2">
            <a:extLst>
              <a:ext uri="{FF2B5EF4-FFF2-40B4-BE49-F238E27FC236}">
                <a16:creationId xmlns:a16="http://schemas.microsoft.com/office/drawing/2014/main" id="{5D3F6E5D-DB0E-8B4E-867E-E26B4D2E60C1}"/>
              </a:ext>
            </a:extLst>
          </p:cNvPr>
          <p:cNvPicPr>
            <a:picLocks noChangeAspect="1"/>
          </p:cNvPicPr>
          <p:nvPr/>
        </p:nvPicPr>
        <p:blipFill rotWithShape="1">
          <a:blip r:embed="rId4">
            <a:extLst>
              <a:ext uri="{28A0092B-C50C-407E-A947-70E740481C1C}">
                <a14:useLocalDpi xmlns:a14="http://schemas.microsoft.com/office/drawing/2010/main" val="0"/>
              </a:ext>
            </a:extLst>
          </a:blip>
          <a:srcRect l="14836" t="1618" r="14356" b="2675"/>
          <a:stretch/>
        </p:blipFill>
        <p:spPr>
          <a:xfrm>
            <a:off x="8587860" y="4001478"/>
            <a:ext cx="3246788" cy="24518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a:xfrm>
            <a:off x="935568" y="277416"/>
            <a:ext cx="10349089" cy="576263"/>
          </a:xfrm>
        </p:spPr>
        <p:txBody>
          <a:bodyPr>
            <a:normAutofit fontScale="90000"/>
          </a:bodyPr>
          <a:lstStyle/>
          <a:p>
            <a:pPr eaLnBrk="1" hangingPunct="1"/>
            <a:r>
              <a:rPr lang="en-US"/>
              <a:t>RAID Structure</a:t>
            </a:r>
          </a:p>
        </p:txBody>
      </p:sp>
      <p:sp>
        <p:nvSpPr>
          <p:cNvPr id="63490" name="Rectangle 3"/>
          <p:cNvSpPr>
            <a:spLocks noGrp="1" noChangeArrowheads="1"/>
          </p:cNvSpPr>
          <p:nvPr>
            <p:ph type="body" idx="1"/>
          </p:nvPr>
        </p:nvSpPr>
        <p:spPr>
          <a:xfrm>
            <a:off x="838200" y="1039091"/>
            <a:ext cx="10515600" cy="5137872"/>
          </a:xfrm>
        </p:spPr>
        <p:txBody>
          <a:bodyPr>
            <a:normAutofit fontScale="85000" lnSpcReduction="20000"/>
          </a:bodyPr>
          <a:lstStyle/>
          <a:p>
            <a:r>
              <a:rPr lang="en-US" dirty="0"/>
              <a:t>RAID – redundant array of inexpensive disks</a:t>
            </a:r>
          </a:p>
          <a:p>
            <a:pPr lvl="1"/>
            <a:r>
              <a:rPr lang="en-US" dirty="0"/>
              <a:t>multiple disk drives provides reliability via </a:t>
            </a:r>
            <a:r>
              <a:rPr lang="en-US" b="1" dirty="0">
                <a:solidFill>
                  <a:srgbClr val="3366FF"/>
                </a:solidFill>
              </a:rPr>
              <a:t>redundancy</a:t>
            </a:r>
            <a:br>
              <a:rPr lang="en-US" b="1" dirty="0"/>
            </a:br>
            <a:endParaRPr lang="en-US" b="1" dirty="0"/>
          </a:p>
          <a:p>
            <a:r>
              <a:rPr lang="en-US" dirty="0"/>
              <a:t>Increases the </a:t>
            </a:r>
            <a:r>
              <a:rPr lang="en-US" b="1" dirty="0">
                <a:solidFill>
                  <a:srgbClr val="3366FF"/>
                </a:solidFill>
              </a:rPr>
              <a:t>mean time to failure</a:t>
            </a:r>
          </a:p>
          <a:p>
            <a:r>
              <a:rPr lang="en-US" b="1" dirty="0">
                <a:solidFill>
                  <a:srgbClr val="3366FF"/>
                </a:solidFill>
              </a:rPr>
              <a:t>Mean time to repair – </a:t>
            </a:r>
            <a:r>
              <a:rPr lang="en-US" dirty="0"/>
              <a:t>exposure time when another failure could cause data loss</a:t>
            </a:r>
          </a:p>
          <a:p>
            <a:r>
              <a:rPr lang="en-US" b="1" dirty="0">
                <a:solidFill>
                  <a:srgbClr val="3366FF"/>
                </a:solidFill>
              </a:rPr>
              <a:t>Mean time to data loss </a:t>
            </a:r>
            <a:r>
              <a:rPr lang="en-US" dirty="0"/>
              <a:t>based on above factors</a:t>
            </a:r>
          </a:p>
          <a:p>
            <a:r>
              <a:rPr lang="en-US" dirty="0"/>
              <a:t>If mirrored disks fail independently, consider disk with 1300,000 mean time to failure and 10 hour mean time to repair</a:t>
            </a:r>
          </a:p>
          <a:p>
            <a:pPr lvl="1"/>
            <a:r>
              <a:rPr lang="en-US" dirty="0"/>
              <a:t>Mean time to data loss is 100, 000</a:t>
            </a:r>
            <a:r>
              <a:rPr lang="en-US" baseline="30000" dirty="0"/>
              <a:t>2</a:t>
            </a:r>
            <a:r>
              <a:rPr lang="en-US" dirty="0"/>
              <a:t> / (2 ∗ 10) = 500 ∗ 10</a:t>
            </a:r>
            <a:r>
              <a:rPr lang="en-US" baseline="30000" dirty="0"/>
              <a:t>6</a:t>
            </a:r>
            <a:r>
              <a:rPr lang="en-US" dirty="0"/>
              <a:t> hours, or 57,000 years! </a:t>
            </a:r>
          </a:p>
          <a:p>
            <a:pPr lvl="1"/>
            <a:endParaRPr lang="en-US" dirty="0"/>
          </a:p>
          <a:p>
            <a:endParaRPr lang="en-US" dirty="0"/>
          </a:p>
          <a:p>
            <a:r>
              <a:rPr lang="en-US" dirty="0"/>
              <a:t>Frequently combined with </a:t>
            </a:r>
            <a:r>
              <a:rPr lang="en-US" b="1" dirty="0">
                <a:solidFill>
                  <a:srgbClr val="3366FF"/>
                </a:solidFill>
              </a:rPr>
              <a:t>NVRAM</a:t>
            </a:r>
            <a:r>
              <a:rPr lang="en-US" dirty="0">
                <a:solidFill>
                  <a:srgbClr val="3366FF"/>
                </a:solidFill>
              </a:rPr>
              <a:t> </a:t>
            </a:r>
            <a:r>
              <a:rPr lang="en-US" dirty="0"/>
              <a:t>to improve write performance</a:t>
            </a:r>
          </a:p>
          <a:p>
            <a:endParaRPr lang="en-US" dirty="0"/>
          </a:p>
          <a:p>
            <a:r>
              <a:rPr lang="en-US" dirty="0"/>
              <a:t>RAID is arranged into six different levels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r>
              <a:rPr lang="en-US"/>
              <a:t>RAID (Cont.)</a:t>
            </a:r>
          </a:p>
        </p:txBody>
      </p:sp>
      <p:sp>
        <p:nvSpPr>
          <p:cNvPr id="65538" name="Rectangle 3"/>
          <p:cNvSpPr>
            <a:spLocks noGrp="1" noChangeArrowheads="1"/>
          </p:cNvSpPr>
          <p:nvPr>
            <p:ph type="body" idx="1"/>
          </p:nvPr>
        </p:nvSpPr>
        <p:spPr>
          <a:xfrm>
            <a:off x="1075267" y="1233488"/>
            <a:ext cx="10272889" cy="5075635"/>
          </a:xfrm>
        </p:spPr>
        <p:txBody>
          <a:bodyPr>
            <a:normAutofit fontScale="92500" lnSpcReduction="10000"/>
          </a:bodyPr>
          <a:lstStyle/>
          <a:p>
            <a:r>
              <a:rPr lang="en-US" dirty="0"/>
              <a:t>Several improvements in disk-use techniques involve the use of multiple disks working cooperatively</a:t>
            </a:r>
            <a:br>
              <a:rPr lang="en-US" dirty="0"/>
            </a:br>
            <a:endParaRPr lang="en-US" sz="900" dirty="0"/>
          </a:p>
          <a:p>
            <a:r>
              <a:rPr lang="en-US" dirty="0"/>
              <a:t>Disk </a:t>
            </a:r>
            <a:r>
              <a:rPr lang="en-US" b="1" dirty="0">
                <a:solidFill>
                  <a:srgbClr val="3366FF"/>
                </a:solidFill>
              </a:rPr>
              <a:t>striping</a:t>
            </a:r>
            <a:r>
              <a:rPr lang="en-US" dirty="0">
                <a:solidFill>
                  <a:srgbClr val="3366FF"/>
                </a:solidFill>
              </a:rPr>
              <a:t> </a:t>
            </a:r>
            <a:r>
              <a:rPr lang="en-US" dirty="0"/>
              <a:t>uses a group of disks as one storage unit</a:t>
            </a:r>
            <a:br>
              <a:rPr lang="en-US" dirty="0"/>
            </a:br>
            <a:endParaRPr lang="en-US" sz="900" dirty="0"/>
          </a:p>
          <a:p>
            <a:r>
              <a:rPr lang="en-US" dirty="0"/>
              <a:t>RAID schemes improve performance and improve the reliability of the storage system by storing redundant data</a:t>
            </a:r>
          </a:p>
          <a:p>
            <a:pPr lvl="1"/>
            <a:r>
              <a:rPr lang="en-US" b="1" dirty="0">
                <a:solidFill>
                  <a:srgbClr val="3366FF"/>
                </a:solidFill>
              </a:rPr>
              <a:t>Mirroring </a:t>
            </a:r>
            <a:r>
              <a:rPr lang="en-US" dirty="0"/>
              <a:t>or </a:t>
            </a:r>
            <a:r>
              <a:rPr lang="en-US" b="1" dirty="0">
                <a:solidFill>
                  <a:srgbClr val="3366FF"/>
                </a:solidFill>
              </a:rPr>
              <a:t>shadowing</a:t>
            </a:r>
            <a:r>
              <a:rPr lang="en-US" dirty="0">
                <a:solidFill>
                  <a:srgbClr val="3366FF"/>
                </a:solidFill>
              </a:rPr>
              <a:t> </a:t>
            </a:r>
            <a:r>
              <a:rPr lang="en-US" dirty="0"/>
              <a:t>(</a:t>
            </a:r>
            <a:r>
              <a:rPr lang="en-US" b="1" dirty="0">
                <a:solidFill>
                  <a:srgbClr val="3366FF"/>
                </a:solidFill>
              </a:rPr>
              <a:t>RAID 1</a:t>
            </a:r>
            <a:r>
              <a:rPr lang="en-US" dirty="0">
                <a:solidFill>
                  <a:srgbClr val="000000"/>
                </a:solidFill>
              </a:rPr>
              <a:t>)</a:t>
            </a:r>
            <a:r>
              <a:rPr lang="en-US" dirty="0">
                <a:solidFill>
                  <a:srgbClr val="3366FF"/>
                </a:solidFill>
              </a:rPr>
              <a:t> </a:t>
            </a:r>
            <a:r>
              <a:rPr lang="en-US" dirty="0"/>
              <a:t>keeps duplicate of each disk</a:t>
            </a:r>
          </a:p>
          <a:p>
            <a:pPr lvl="1"/>
            <a:r>
              <a:rPr lang="en-US" dirty="0"/>
              <a:t>Striped mirrors (</a:t>
            </a:r>
            <a:r>
              <a:rPr lang="en-US" b="1" dirty="0">
                <a:solidFill>
                  <a:srgbClr val="3366FF"/>
                </a:solidFill>
              </a:rPr>
              <a:t>RAID 1+0</a:t>
            </a:r>
            <a:r>
              <a:rPr lang="en-US" dirty="0"/>
              <a:t>) or mirrored stripes (</a:t>
            </a:r>
            <a:r>
              <a:rPr lang="en-US" b="1" dirty="0">
                <a:solidFill>
                  <a:srgbClr val="3366FF"/>
                </a:solidFill>
              </a:rPr>
              <a:t>RAID 0+1</a:t>
            </a:r>
            <a:r>
              <a:rPr lang="en-US" dirty="0"/>
              <a:t>) provides high performance and high reliability</a:t>
            </a:r>
          </a:p>
          <a:p>
            <a:pPr lvl="1"/>
            <a:r>
              <a:rPr lang="en-US" b="1" dirty="0">
                <a:solidFill>
                  <a:srgbClr val="3366FF"/>
                </a:solidFill>
              </a:rPr>
              <a:t>Block interleaved parity</a:t>
            </a:r>
            <a:r>
              <a:rPr lang="en-US" dirty="0">
                <a:solidFill>
                  <a:srgbClr val="3366FF"/>
                </a:solidFill>
              </a:rPr>
              <a:t> </a:t>
            </a:r>
            <a:r>
              <a:rPr lang="en-US" dirty="0">
                <a:solidFill>
                  <a:srgbClr val="000000"/>
                </a:solidFill>
              </a:rPr>
              <a:t>(</a:t>
            </a:r>
            <a:r>
              <a:rPr lang="en-US" b="1" dirty="0">
                <a:solidFill>
                  <a:srgbClr val="3366FF"/>
                </a:solidFill>
              </a:rPr>
              <a:t>RAID 4, 5, 6</a:t>
            </a:r>
            <a:r>
              <a:rPr lang="en-US" dirty="0">
                <a:solidFill>
                  <a:srgbClr val="000000"/>
                </a:solidFill>
              </a:rPr>
              <a:t>)</a:t>
            </a:r>
            <a:r>
              <a:rPr lang="en-US" dirty="0">
                <a:solidFill>
                  <a:srgbClr val="3366FF"/>
                </a:solidFill>
              </a:rPr>
              <a:t> </a:t>
            </a:r>
            <a:r>
              <a:rPr lang="en-US" dirty="0"/>
              <a:t>uses much less redundancy</a:t>
            </a:r>
          </a:p>
          <a:p>
            <a:r>
              <a:rPr lang="en-US" dirty="0"/>
              <a:t>RAID within a storage array can still fail if the array fails, so automatic   </a:t>
            </a:r>
            <a:r>
              <a:rPr lang="en-US" b="1" dirty="0">
                <a:solidFill>
                  <a:srgbClr val="3366FF"/>
                </a:solidFill>
              </a:rPr>
              <a:t>replication</a:t>
            </a:r>
            <a:r>
              <a:rPr lang="en-US" dirty="0">
                <a:solidFill>
                  <a:srgbClr val="3366FF"/>
                </a:solidFill>
              </a:rPr>
              <a:t> </a:t>
            </a:r>
            <a:r>
              <a:rPr lang="en-US" dirty="0"/>
              <a:t>of the data between arrays is common</a:t>
            </a:r>
          </a:p>
          <a:p>
            <a:r>
              <a:rPr lang="en-US" dirty="0"/>
              <a:t>Frequently, a small number of </a:t>
            </a:r>
            <a:r>
              <a:rPr lang="en-US" b="1" dirty="0">
                <a:solidFill>
                  <a:srgbClr val="3366FF"/>
                </a:solidFill>
              </a:rPr>
              <a:t>hot-spare</a:t>
            </a:r>
            <a:r>
              <a:rPr lang="en-US" dirty="0">
                <a:solidFill>
                  <a:srgbClr val="3366FF"/>
                </a:solidFill>
              </a:rPr>
              <a:t> </a:t>
            </a:r>
            <a:r>
              <a:rPr lang="en-US" dirty="0"/>
              <a:t>disks are left unallocated, automatically replacing a failed disk and having data rebuilt onto them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pPr algn="ctr" eaLnBrk="1" hangingPunct="1"/>
            <a:r>
              <a:rPr lang="en-US"/>
              <a:t>RAID Levels</a:t>
            </a:r>
            <a:endParaRPr lang="en-US" sz="2800"/>
          </a:p>
        </p:txBody>
      </p:sp>
      <p:pic>
        <p:nvPicPr>
          <p:cNvPr id="67586" name="Picture 1" descr="10_11.pdf"/>
          <p:cNvPicPr>
            <a:picLocks noChangeAspect="1"/>
          </p:cNvPicPr>
          <p:nvPr/>
        </p:nvPicPr>
        <p:blipFill>
          <a:blip r:embed="rId3" cstate="print"/>
          <a:srcRect/>
          <a:stretch>
            <a:fillRect/>
          </a:stretch>
        </p:blipFill>
        <p:spPr bwMode="auto">
          <a:xfrm>
            <a:off x="1411940" y="1022808"/>
            <a:ext cx="3695700" cy="5229225"/>
          </a:xfrm>
          <a:prstGeom prst="rect">
            <a:avLst/>
          </a:prstGeom>
          <a:noFill/>
          <a:ln w="9525">
            <a:noFill/>
            <a:miter lim="800000"/>
            <a:headEnd/>
            <a:tailEnd/>
          </a:ln>
        </p:spPr>
      </p:pic>
      <p:sp>
        <p:nvSpPr>
          <p:cNvPr id="2" name="Obdĺžnik 1">
            <a:extLst>
              <a:ext uri="{FF2B5EF4-FFF2-40B4-BE49-F238E27FC236}">
                <a16:creationId xmlns:a16="http://schemas.microsoft.com/office/drawing/2014/main" id="{37011B82-42B5-1942-8B75-E90248BB33C6}"/>
              </a:ext>
            </a:extLst>
          </p:cNvPr>
          <p:cNvSpPr/>
          <p:nvPr/>
        </p:nvSpPr>
        <p:spPr>
          <a:xfrm>
            <a:off x="5370789" y="5395317"/>
            <a:ext cx="6096000" cy="923330"/>
          </a:xfrm>
          <a:prstGeom prst="rect">
            <a:avLst/>
          </a:prstGeom>
        </p:spPr>
        <p:txBody>
          <a:bodyPr>
            <a:spAutoFit/>
          </a:bodyPr>
          <a:lstStyle/>
          <a:p>
            <a:r>
              <a:rPr lang="en-US" dirty="0"/>
              <a:t>Any form of RAID that can continue to execute read and write requests to all of a RAID array's virtual disks in the presence of any </a:t>
            </a:r>
            <a:r>
              <a:rPr lang="en-US" b="1" dirty="0"/>
              <a:t>two concurrent disk failures</a:t>
            </a:r>
          </a:p>
        </p:txBody>
      </p:sp>
      <p:sp>
        <p:nvSpPr>
          <p:cNvPr id="3" name="Obdĺžnik 2">
            <a:extLst>
              <a:ext uri="{FF2B5EF4-FFF2-40B4-BE49-F238E27FC236}">
                <a16:creationId xmlns:a16="http://schemas.microsoft.com/office/drawing/2014/main" id="{7B5EA7FA-E26F-DB4A-94A2-55E0D9A97FFA}"/>
              </a:ext>
            </a:extLst>
          </p:cNvPr>
          <p:cNvSpPr/>
          <p:nvPr/>
        </p:nvSpPr>
        <p:spPr>
          <a:xfrm>
            <a:off x="5361398" y="4471987"/>
            <a:ext cx="6096000" cy="923330"/>
          </a:xfrm>
          <a:prstGeom prst="rect">
            <a:avLst/>
          </a:prstGeom>
        </p:spPr>
        <p:txBody>
          <a:bodyPr>
            <a:spAutoFit/>
          </a:bodyPr>
          <a:lstStyle/>
          <a:p>
            <a:r>
              <a:rPr lang="en-US" dirty="0"/>
              <a:t>Upon </a:t>
            </a:r>
            <a:r>
              <a:rPr lang="en-US" b="1" dirty="0"/>
              <a:t>failure of a single drive</a:t>
            </a:r>
            <a:r>
              <a:rPr lang="en-US" dirty="0"/>
              <a:t>, subsequent reads and writes can be calculated from the distributed parity such that no data is lost.</a:t>
            </a:r>
          </a:p>
        </p:txBody>
      </p:sp>
      <p:sp>
        <p:nvSpPr>
          <p:cNvPr id="4" name="Obdĺžnik 3">
            <a:extLst>
              <a:ext uri="{FF2B5EF4-FFF2-40B4-BE49-F238E27FC236}">
                <a16:creationId xmlns:a16="http://schemas.microsoft.com/office/drawing/2014/main" id="{A350C6C1-29D5-3E41-9089-E399EDCA65E3}"/>
              </a:ext>
            </a:extLst>
          </p:cNvPr>
          <p:cNvSpPr/>
          <p:nvPr/>
        </p:nvSpPr>
        <p:spPr>
          <a:xfrm>
            <a:off x="5361398" y="1724253"/>
            <a:ext cx="5653446" cy="646331"/>
          </a:xfrm>
          <a:prstGeom prst="rect">
            <a:avLst/>
          </a:prstGeom>
        </p:spPr>
        <p:txBody>
          <a:bodyPr wrap="square">
            <a:spAutoFit/>
          </a:bodyPr>
          <a:lstStyle/>
          <a:p>
            <a:r>
              <a:rPr lang="en-US"/>
              <a:t>consists of an exact copy of a set of data on two or more disks; a classic RAID 1 mirrored pair contains two disks. </a:t>
            </a:r>
          </a:p>
        </p:txBody>
      </p:sp>
      <p:sp>
        <p:nvSpPr>
          <p:cNvPr id="5" name="Obdĺžnik 4">
            <a:extLst>
              <a:ext uri="{FF2B5EF4-FFF2-40B4-BE49-F238E27FC236}">
                <a16:creationId xmlns:a16="http://schemas.microsoft.com/office/drawing/2014/main" id="{2C518D73-F315-3C49-A80D-B26241E7FF6B}"/>
              </a:ext>
            </a:extLst>
          </p:cNvPr>
          <p:cNvSpPr/>
          <p:nvPr/>
        </p:nvSpPr>
        <p:spPr>
          <a:xfrm>
            <a:off x="5370789" y="2622488"/>
            <a:ext cx="3815788" cy="369332"/>
          </a:xfrm>
          <a:prstGeom prst="rect">
            <a:avLst/>
          </a:prstGeom>
        </p:spPr>
        <p:txBody>
          <a:bodyPr wrap="none">
            <a:spAutoFit/>
          </a:bodyPr>
          <a:lstStyle/>
          <a:p>
            <a:r>
              <a:rPr lang="en-US"/>
              <a:t>RAID 2, which is rarely used in practice</a:t>
            </a:r>
          </a:p>
        </p:txBody>
      </p:sp>
      <p:sp>
        <p:nvSpPr>
          <p:cNvPr id="6" name="Obdĺžnik 5">
            <a:extLst>
              <a:ext uri="{FF2B5EF4-FFF2-40B4-BE49-F238E27FC236}">
                <a16:creationId xmlns:a16="http://schemas.microsoft.com/office/drawing/2014/main" id="{EB2C1639-43E9-B547-9A56-AD5D37D29597}"/>
              </a:ext>
            </a:extLst>
          </p:cNvPr>
          <p:cNvSpPr/>
          <p:nvPr/>
        </p:nvSpPr>
        <p:spPr>
          <a:xfrm>
            <a:off x="5370789" y="3273186"/>
            <a:ext cx="3798156" cy="369332"/>
          </a:xfrm>
          <a:prstGeom prst="rect">
            <a:avLst/>
          </a:prstGeom>
        </p:spPr>
        <p:txBody>
          <a:bodyPr wrap="none">
            <a:spAutoFit/>
          </a:bodyPr>
          <a:lstStyle/>
          <a:p>
            <a:r>
              <a:rPr lang="en-US"/>
              <a:t>RAID 3, which is rarely used in practice</a:t>
            </a:r>
          </a:p>
        </p:txBody>
      </p:sp>
      <p:sp>
        <p:nvSpPr>
          <p:cNvPr id="7" name="Obdĺžnik 6">
            <a:extLst>
              <a:ext uri="{FF2B5EF4-FFF2-40B4-BE49-F238E27FC236}">
                <a16:creationId xmlns:a16="http://schemas.microsoft.com/office/drawing/2014/main" id="{F8B3E6BB-08F4-9248-9FE9-58D242DB0529}"/>
              </a:ext>
            </a:extLst>
          </p:cNvPr>
          <p:cNvSpPr/>
          <p:nvPr/>
        </p:nvSpPr>
        <p:spPr>
          <a:xfrm>
            <a:off x="5352007" y="3825656"/>
            <a:ext cx="5662837" cy="646331"/>
          </a:xfrm>
          <a:prstGeom prst="rect">
            <a:avLst/>
          </a:prstGeom>
        </p:spPr>
        <p:txBody>
          <a:bodyPr wrap="square">
            <a:spAutoFit/>
          </a:bodyPr>
          <a:lstStyle/>
          <a:p>
            <a:r>
              <a:rPr lang="en-US"/>
              <a:t>RAID 4 consists of </a:t>
            </a:r>
            <a:r>
              <a:rPr lang="en-US">
                <a:hlinkClick r:id="rId4" tooltip="Block size (data storage and transmission)"/>
              </a:rPr>
              <a:t>block</a:t>
            </a:r>
            <a:r>
              <a:rPr lang="en-US"/>
              <a:t>-level striping with a dedicated </a:t>
            </a:r>
            <a:r>
              <a:rPr lang="en-US">
                <a:hlinkClick r:id="rId5" tooltip="Parity bit"/>
              </a:rPr>
              <a:t>parity</a:t>
            </a:r>
            <a:r>
              <a:rPr lang="en-US"/>
              <a:t> disk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dirty="0"/>
              <a:t>RAID (0 + 1) and (1 + 0)</a:t>
            </a:r>
            <a:endParaRPr lang="en-US" sz="2800" dirty="0"/>
          </a:p>
        </p:txBody>
      </p:sp>
      <p:sp>
        <p:nvSpPr>
          <p:cNvPr id="2" name="Zástupný symbol obsahu 1"/>
          <p:cNvSpPr>
            <a:spLocks noGrp="1"/>
          </p:cNvSpPr>
          <p:nvPr>
            <p:ph sz="half" idx="1"/>
          </p:nvPr>
        </p:nvSpPr>
        <p:spPr/>
        <p:txBody>
          <a:bodyPr>
            <a:normAutofit fontScale="92500" lnSpcReduction="20000"/>
          </a:bodyPr>
          <a:lstStyle/>
          <a:p>
            <a:r>
              <a:rPr lang="en-US" b="1" dirty="0"/>
              <a:t>Main difference between RAID 10 vs RAID 01</a:t>
            </a:r>
          </a:p>
          <a:p>
            <a:r>
              <a:rPr lang="en-US" dirty="0"/>
              <a:t>Performance on both RAID 10 and RAID 01 will be the same.</a:t>
            </a:r>
          </a:p>
          <a:p>
            <a:r>
              <a:rPr lang="en-US" dirty="0"/>
              <a:t>The storage capacity on these will be the same.</a:t>
            </a:r>
          </a:p>
          <a:p>
            <a:r>
              <a:rPr lang="en-US" dirty="0"/>
              <a:t>The main difference is the fault tolerance level. </a:t>
            </a:r>
          </a:p>
          <a:p>
            <a:r>
              <a:rPr lang="en-US" dirty="0"/>
              <a:t>So, given a choice between RAID 10 and RAID 01, </a:t>
            </a:r>
            <a:r>
              <a:rPr lang="en-US" b="1" dirty="0">
                <a:solidFill>
                  <a:srgbClr val="FF0000"/>
                </a:solidFill>
              </a:rPr>
              <a:t>always choose RAID 10</a:t>
            </a:r>
            <a:r>
              <a:rPr lang="en-US" dirty="0"/>
              <a:t>.</a:t>
            </a:r>
            <a:endParaRPr lang="sk-SK" dirty="0"/>
          </a:p>
          <a:p>
            <a:pPr marL="0" indent="0">
              <a:buNone/>
            </a:pPr>
            <a:r>
              <a:rPr lang="sk-SK" sz="1700" dirty="0">
                <a:hlinkClick r:id="rId3"/>
              </a:rPr>
              <a:t>http://www.thegeekstuff.com/2011/10/raid10-vs-raid01/</a:t>
            </a:r>
            <a:r>
              <a:rPr lang="sk-SK" sz="1700" dirty="0"/>
              <a:t> </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2595" y="1169037"/>
            <a:ext cx="4922551" cy="2544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2595" y="3759201"/>
            <a:ext cx="4922552" cy="2519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US"/>
              <a:t>Other Features</a:t>
            </a:r>
          </a:p>
        </p:txBody>
      </p:sp>
      <p:sp>
        <p:nvSpPr>
          <p:cNvPr id="71682" name="Content Placeholder 2"/>
          <p:cNvSpPr>
            <a:spLocks noGrp="1"/>
          </p:cNvSpPr>
          <p:nvPr>
            <p:ph idx="1"/>
          </p:nvPr>
        </p:nvSpPr>
        <p:spPr/>
        <p:txBody>
          <a:bodyPr>
            <a:normAutofit fontScale="85000" lnSpcReduction="20000"/>
          </a:bodyPr>
          <a:lstStyle/>
          <a:p>
            <a:r>
              <a:rPr lang="en-US" dirty="0"/>
              <a:t>Regardless of where RAID implemented, other useful features can be added</a:t>
            </a:r>
          </a:p>
          <a:p>
            <a:endParaRPr lang="en-US" dirty="0"/>
          </a:p>
          <a:p>
            <a:r>
              <a:rPr lang="en-US" dirty="0"/>
              <a:t>Snapshot is a view of file system before a set of changes take place (i.e. at a point in time)</a:t>
            </a:r>
          </a:p>
          <a:p>
            <a:pPr lvl="1"/>
            <a:r>
              <a:rPr lang="en-US" dirty="0">
                <a:solidFill>
                  <a:srgbClr val="FF0000"/>
                </a:solidFill>
              </a:rPr>
              <a:t>More in Ch 12</a:t>
            </a:r>
          </a:p>
          <a:p>
            <a:endParaRPr lang="en-US" dirty="0"/>
          </a:p>
          <a:p>
            <a:r>
              <a:rPr lang="en-US" dirty="0"/>
              <a:t>Replication is automatic duplication of writes between separate sites</a:t>
            </a:r>
          </a:p>
          <a:p>
            <a:pPr lvl="1"/>
            <a:r>
              <a:rPr lang="en-US" dirty="0"/>
              <a:t>For redundancy and disaster recovery</a:t>
            </a:r>
          </a:p>
          <a:p>
            <a:pPr lvl="1"/>
            <a:r>
              <a:rPr lang="en-US" dirty="0"/>
              <a:t>Can be synchronous or asynchronous</a:t>
            </a:r>
          </a:p>
          <a:p>
            <a:pPr lvl="1"/>
            <a:endParaRPr lang="en-US" dirty="0"/>
          </a:p>
          <a:p>
            <a:r>
              <a:rPr lang="en-US" dirty="0"/>
              <a:t>Hot </a:t>
            </a:r>
            <a:r>
              <a:rPr lang="en-US" b="1" dirty="0"/>
              <a:t>spare disk is unused</a:t>
            </a:r>
            <a:r>
              <a:rPr lang="en-US" dirty="0"/>
              <a:t>, automatically used by RAID production if a disk fails to </a:t>
            </a:r>
            <a:r>
              <a:rPr lang="en-US" b="1" dirty="0"/>
              <a:t>replace the failed disk </a:t>
            </a:r>
            <a:r>
              <a:rPr lang="en-US" dirty="0"/>
              <a:t>and rebuild the RAID set if possible</a:t>
            </a:r>
          </a:p>
          <a:p>
            <a:pPr lvl="1"/>
            <a:r>
              <a:rPr lang="en-US" dirty="0"/>
              <a:t>Decreases mean time to repair</a:t>
            </a:r>
          </a:p>
          <a:p>
            <a:endParaRPr lang="en-US" dirty="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pPr eaLnBrk="1" hangingPunct="1"/>
            <a:r>
              <a:rPr lang="en-US"/>
              <a:t>File Concept</a:t>
            </a:r>
          </a:p>
        </p:txBody>
      </p:sp>
      <p:sp>
        <p:nvSpPr>
          <p:cNvPr id="11266" name="Rectangle 3"/>
          <p:cNvSpPr>
            <a:spLocks noGrp="1" noChangeArrowheads="1"/>
          </p:cNvSpPr>
          <p:nvPr>
            <p:ph type="body" idx="1"/>
          </p:nvPr>
        </p:nvSpPr>
        <p:spPr/>
        <p:txBody>
          <a:bodyPr>
            <a:normAutofit fontScale="92500" lnSpcReduction="10000"/>
          </a:bodyPr>
          <a:lstStyle/>
          <a:p>
            <a:r>
              <a:rPr lang="en-US"/>
              <a:t>Contiguous logical address space</a:t>
            </a:r>
            <a:br>
              <a:rPr lang="en-US"/>
            </a:br>
            <a:endParaRPr lang="en-US"/>
          </a:p>
          <a:p>
            <a:r>
              <a:rPr lang="en-US"/>
              <a:t>Types: </a:t>
            </a:r>
          </a:p>
          <a:p>
            <a:pPr lvl="1"/>
            <a:r>
              <a:rPr lang="en-US"/>
              <a:t>Data</a:t>
            </a:r>
          </a:p>
          <a:p>
            <a:pPr lvl="2"/>
            <a:r>
              <a:rPr lang="en-US"/>
              <a:t>numeric</a:t>
            </a:r>
          </a:p>
          <a:p>
            <a:pPr lvl="2"/>
            <a:r>
              <a:rPr lang="en-US"/>
              <a:t>character</a:t>
            </a:r>
          </a:p>
          <a:p>
            <a:pPr lvl="2"/>
            <a:r>
              <a:rPr lang="en-US"/>
              <a:t>binary</a:t>
            </a:r>
          </a:p>
          <a:p>
            <a:pPr lvl="1"/>
            <a:r>
              <a:rPr lang="en-US"/>
              <a:t>Program</a:t>
            </a:r>
          </a:p>
          <a:p>
            <a:pPr lvl="1"/>
            <a:endParaRPr lang="en-US"/>
          </a:p>
          <a:p>
            <a:r>
              <a:rPr lang="en-US"/>
              <a:t>Contents defined by file</a:t>
            </a:r>
            <a:r>
              <a:rPr lang="en-US" altLang="en-US"/>
              <a:t>’</a:t>
            </a:r>
            <a:r>
              <a:rPr lang="en-US"/>
              <a:t>s creator</a:t>
            </a:r>
          </a:p>
          <a:p>
            <a:pPr lvl="1"/>
            <a:r>
              <a:rPr lang="en-US"/>
              <a:t>Many types</a:t>
            </a:r>
          </a:p>
          <a:p>
            <a:pPr lvl="2"/>
            <a:r>
              <a:rPr lang="en-US"/>
              <a:t>Consider </a:t>
            </a:r>
            <a:r>
              <a:rPr lang="en-US" b="1">
                <a:solidFill>
                  <a:srgbClr val="3366FF"/>
                </a:solidFill>
              </a:rPr>
              <a:t>text file, source file, executable file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t>File Attributes</a:t>
            </a:r>
          </a:p>
        </p:txBody>
      </p:sp>
      <p:sp>
        <p:nvSpPr>
          <p:cNvPr id="13314" name="Rectangle 3"/>
          <p:cNvSpPr>
            <a:spLocks noGrp="1" noChangeArrowheads="1"/>
          </p:cNvSpPr>
          <p:nvPr>
            <p:ph type="body" idx="1"/>
          </p:nvPr>
        </p:nvSpPr>
        <p:spPr>
          <a:xfrm>
            <a:off x="552091" y="1383821"/>
            <a:ext cx="10515600" cy="4351338"/>
          </a:xfrm>
        </p:spPr>
        <p:txBody>
          <a:bodyPr vert="horz" lIns="91440" tIns="45720" rIns="91440" bIns="45720" rtlCol="0" anchor="t">
            <a:normAutofit fontScale="62500" lnSpcReduction="20000"/>
          </a:bodyPr>
          <a:lstStyle/>
          <a:p>
            <a:r>
              <a:rPr lang="en-US" dirty="0"/>
              <a:t>Name – only information kept in human-readable form</a:t>
            </a:r>
          </a:p>
          <a:p>
            <a:r>
              <a:rPr lang="en-US" dirty="0"/>
              <a:t>Identifier – unique tag (number) identifies file within file system</a:t>
            </a:r>
            <a:endParaRPr lang="en-US" dirty="0">
              <a:cs typeface="Calibri"/>
            </a:endParaRPr>
          </a:p>
          <a:p>
            <a:r>
              <a:rPr lang="en-US" dirty="0"/>
              <a:t>Type – needed for systems that support different types</a:t>
            </a:r>
            <a:endParaRPr lang="en-US" dirty="0">
              <a:cs typeface="Calibri"/>
            </a:endParaRPr>
          </a:p>
          <a:p>
            <a:r>
              <a:rPr lang="en-US" dirty="0"/>
              <a:t>Location – pointer to file location on device</a:t>
            </a:r>
            <a:endParaRPr lang="en-US" dirty="0">
              <a:cs typeface="Calibri"/>
            </a:endParaRPr>
          </a:p>
          <a:p>
            <a:r>
              <a:rPr lang="en-US" dirty="0"/>
              <a:t>Size – current file size</a:t>
            </a:r>
            <a:endParaRPr lang="en-US" dirty="0">
              <a:cs typeface="Calibri"/>
            </a:endParaRPr>
          </a:p>
          <a:p>
            <a:r>
              <a:rPr lang="en-US" dirty="0"/>
              <a:t>Protection – controls who can do reading, writing, executing</a:t>
            </a:r>
            <a:endParaRPr lang="en-US" dirty="0">
              <a:cs typeface="Calibri"/>
            </a:endParaRPr>
          </a:p>
          <a:p>
            <a:r>
              <a:rPr lang="en-US" dirty="0"/>
              <a:t>Time, date, and user identification – data for protection, security, and usage monitoring</a:t>
            </a:r>
          </a:p>
          <a:p>
            <a:r>
              <a:rPr lang="en-US" sz="3100" dirty="0">
                <a:cs typeface="Calibri"/>
              </a:rPr>
              <a:t>Label – in DLP</a:t>
            </a:r>
          </a:p>
          <a:p>
            <a:pPr lvl="1">
              <a:buFont typeface="Courier New,monospace" panose="020B0604020202020204" pitchFamily="34" charset="0"/>
              <a:buChar char="o"/>
            </a:pPr>
            <a:r>
              <a:rPr lang="en-US" sz="2700">
                <a:cs typeface="Calibri"/>
              </a:rPr>
              <a:t>DLP stands for Data Loss Preventio</a:t>
            </a:r>
            <a:r>
              <a:rPr lang="en-US" sz="2300">
                <a:cs typeface="Calibri"/>
              </a:rPr>
              <a:t>n. It is a security strategy that focuses on detecting and preventing the loss, leakage, or misuse of sensitive data</a:t>
            </a:r>
            <a:endParaRPr lang="en-US" dirty="0" err="1"/>
          </a:p>
          <a:p>
            <a:pPr marL="0" indent="0">
              <a:buNone/>
            </a:pPr>
            <a:r>
              <a:rPr lang="en-US" dirty="0"/>
              <a:t>Information about files are kept in the directory structure, which is maintained on the disk</a:t>
            </a:r>
            <a:endParaRPr lang="en-US" dirty="0">
              <a:cs typeface="Calibri"/>
            </a:endParaRPr>
          </a:p>
          <a:p>
            <a:r>
              <a:rPr lang="en-US" dirty="0"/>
              <a:t>Many variations, including extended file attributes such as file checksum, RO, Hidden, system, archive ...</a:t>
            </a:r>
            <a:endParaRPr lang="en-US" dirty="0">
              <a:cs typeface="Calibri"/>
            </a:endParaRPr>
          </a:p>
          <a:p>
            <a:r>
              <a:rPr lang="en-US" dirty="0"/>
              <a:t>Information kept in the directory structure</a:t>
            </a:r>
            <a:endParaRPr lang="en-US" dirty="0">
              <a:cs typeface="Calibri"/>
            </a:endParaRPr>
          </a:p>
          <a:p>
            <a:endParaRPr lang="en-US" dirty="0">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xfrm>
            <a:off x="838200" y="179388"/>
            <a:ext cx="10515600" cy="1325563"/>
          </a:xfrm>
        </p:spPr>
        <p:txBody>
          <a:bodyPr/>
          <a:lstStyle/>
          <a:p>
            <a:pPr eaLnBrk="1" hangingPunct="1"/>
            <a:r>
              <a:rPr lang="en-US" dirty="0"/>
              <a:t>File info on different OSs</a:t>
            </a:r>
          </a:p>
        </p:txBody>
      </p:sp>
      <p:pic>
        <p:nvPicPr>
          <p:cNvPr id="3" name="Obrázok 2">
            <a:extLst>
              <a:ext uri="{FF2B5EF4-FFF2-40B4-BE49-F238E27FC236}">
                <a16:creationId xmlns:a16="http://schemas.microsoft.com/office/drawing/2014/main" id="{D2FB0DE2-5E74-5D44-A125-7919C0141DEA}"/>
              </a:ext>
            </a:extLst>
          </p:cNvPr>
          <p:cNvPicPr>
            <a:picLocks noChangeAspect="1"/>
          </p:cNvPicPr>
          <p:nvPr/>
        </p:nvPicPr>
        <p:blipFill>
          <a:blip r:embed="rId3"/>
          <a:stretch>
            <a:fillRect/>
          </a:stretch>
        </p:blipFill>
        <p:spPr>
          <a:xfrm>
            <a:off x="8469257" y="0"/>
            <a:ext cx="2884543" cy="6858000"/>
          </a:xfrm>
          <a:prstGeom prst="rect">
            <a:avLst/>
          </a:prstGeom>
        </p:spPr>
      </p:pic>
      <p:pic>
        <p:nvPicPr>
          <p:cNvPr id="4" name="Obrázok 3">
            <a:extLst>
              <a:ext uri="{FF2B5EF4-FFF2-40B4-BE49-F238E27FC236}">
                <a16:creationId xmlns:a16="http://schemas.microsoft.com/office/drawing/2014/main" id="{BFDC97FB-1B29-92A0-88E6-8862759CF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0546" y="1180798"/>
            <a:ext cx="3826854" cy="5677201"/>
          </a:xfrm>
          <a:prstGeom prst="rect">
            <a:avLst/>
          </a:prstGeom>
        </p:spPr>
      </p:pic>
      <p:pic>
        <p:nvPicPr>
          <p:cNvPr id="1026" name="Picture 2" descr="command line - How to display file properties via terminal? - Ask Ubuntu">
            <a:extLst>
              <a:ext uri="{FF2B5EF4-FFF2-40B4-BE49-F238E27FC236}">
                <a16:creationId xmlns:a16="http://schemas.microsoft.com/office/drawing/2014/main" id="{31A3C8BD-B69E-6E97-DEE4-BEFD469B3E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834" y="1180798"/>
            <a:ext cx="4072783" cy="36533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dirty="0"/>
              <a:t>Doštudovať</a:t>
            </a:r>
          </a:p>
        </p:txBody>
      </p:sp>
      <p:sp>
        <p:nvSpPr>
          <p:cNvPr id="3" name="Zástupný symbol obsahu 2"/>
          <p:cNvSpPr>
            <a:spLocks noGrp="1"/>
          </p:cNvSpPr>
          <p:nvPr>
            <p:ph idx="1"/>
          </p:nvPr>
        </p:nvSpPr>
        <p:spPr/>
        <p:txBody>
          <a:bodyPr/>
          <a:lstStyle/>
          <a:p>
            <a:r>
              <a:rPr lang="sk-SK" dirty="0" err="1"/>
              <a:t>Vavrečková</a:t>
            </a:r>
            <a:r>
              <a:rPr lang="sk-SK" dirty="0"/>
              <a:t>, Š.: Operační systémy – prednášky</a:t>
            </a:r>
          </a:p>
          <a:p>
            <a:pPr lvl="1"/>
            <a:r>
              <a:rPr lang="sk-SK" dirty="0"/>
              <a:t>Kapitola 8 Pamäťové médiá časť 8.5 súborové systémy pre Linux</a:t>
            </a:r>
          </a:p>
          <a:p>
            <a:pPr lvl="0"/>
            <a:r>
              <a:rPr lang="sk-SK" b="1" dirty="0"/>
              <a:t>SILBERSCHATZ, </a:t>
            </a:r>
            <a:r>
              <a:rPr lang="sk-SK" b="1" dirty="0" err="1"/>
              <a:t>Abraham</a:t>
            </a:r>
            <a:r>
              <a:rPr lang="sk-SK" b="1" dirty="0"/>
              <a:t>, Peter B GALVIN a </a:t>
            </a:r>
            <a:r>
              <a:rPr lang="sk-SK" b="1" dirty="0" err="1"/>
              <a:t>Greg</a:t>
            </a:r>
            <a:r>
              <a:rPr lang="sk-SK" b="1" dirty="0"/>
              <a:t> GAGNE</a:t>
            </a:r>
            <a:r>
              <a:rPr lang="sk-SK" dirty="0"/>
              <a:t>. </a:t>
            </a:r>
            <a:r>
              <a:rPr lang="sk-SK" i="1" dirty="0" err="1"/>
              <a:t>Operating</a:t>
            </a:r>
            <a:r>
              <a:rPr lang="sk-SK" i="1" dirty="0"/>
              <a:t> </a:t>
            </a:r>
            <a:r>
              <a:rPr lang="sk-SK" i="1" dirty="0" err="1"/>
              <a:t>system</a:t>
            </a:r>
            <a:r>
              <a:rPr lang="sk-SK" i="1" dirty="0"/>
              <a:t> </a:t>
            </a:r>
            <a:r>
              <a:rPr lang="sk-SK" i="1" dirty="0" err="1"/>
              <a:t>concepts</a:t>
            </a:r>
            <a:r>
              <a:rPr lang="sk-SK" dirty="0"/>
              <a:t>. 9th </a:t>
            </a:r>
            <a:r>
              <a:rPr lang="sk-SK" dirty="0" err="1"/>
              <a:t>ed</a:t>
            </a:r>
            <a:r>
              <a:rPr lang="sk-SK" dirty="0"/>
              <a:t>. </a:t>
            </a:r>
            <a:r>
              <a:rPr lang="sk-SK" dirty="0" err="1"/>
              <a:t>Hoboken</a:t>
            </a:r>
            <a:r>
              <a:rPr lang="sk-SK" dirty="0"/>
              <a:t>, NJ: </a:t>
            </a:r>
            <a:r>
              <a:rPr lang="sk-SK" dirty="0" err="1"/>
              <a:t>Wiley</a:t>
            </a:r>
            <a:r>
              <a:rPr lang="sk-SK" dirty="0"/>
              <a:t>, c2013, </a:t>
            </a:r>
            <a:r>
              <a:rPr lang="sk-SK" dirty="0" err="1"/>
              <a:t>xxii</a:t>
            </a:r>
            <a:r>
              <a:rPr lang="sk-SK" dirty="0"/>
              <a:t>, 919 s. ISBN 978-111-8063-330.</a:t>
            </a:r>
          </a:p>
          <a:p>
            <a:pPr lvl="1"/>
            <a:r>
              <a:rPr lang="sk-SK" dirty="0"/>
              <a:t>Part </a:t>
            </a:r>
            <a:r>
              <a:rPr lang="sk-SK" dirty="0" err="1"/>
              <a:t>Four</a:t>
            </a:r>
            <a:r>
              <a:rPr lang="sk-SK" dirty="0"/>
              <a:t> – </a:t>
            </a:r>
            <a:r>
              <a:rPr lang="sk-SK" dirty="0" err="1"/>
              <a:t>Storage</a:t>
            </a:r>
            <a:r>
              <a:rPr lang="sk-SK"/>
              <a:t> Management</a:t>
            </a:r>
            <a:endParaRPr lang="sk-SK" dirty="0"/>
          </a:p>
        </p:txBody>
      </p:sp>
    </p:spTree>
    <p:extLst>
      <p:ext uri="{BB962C8B-B14F-4D97-AF65-F5344CB8AC3E}">
        <p14:creationId xmlns:p14="http://schemas.microsoft.com/office/powerpoint/2010/main" val="386668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en-US"/>
              <a:t>File Operations</a:t>
            </a:r>
          </a:p>
        </p:txBody>
      </p:sp>
      <p:sp>
        <p:nvSpPr>
          <p:cNvPr id="17410" name="Rectangle 3"/>
          <p:cNvSpPr>
            <a:spLocks noGrp="1" noChangeArrowheads="1"/>
          </p:cNvSpPr>
          <p:nvPr>
            <p:ph type="body" idx="1"/>
          </p:nvPr>
        </p:nvSpPr>
        <p:spPr>
          <a:xfrm>
            <a:off x="1075267" y="1233489"/>
            <a:ext cx="10303933" cy="4530725"/>
          </a:xfrm>
        </p:spPr>
        <p:txBody>
          <a:bodyPr>
            <a:normAutofit fontScale="92500" lnSpcReduction="20000"/>
          </a:bodyPr>
          <a:lstStyle/>
          <a:p>
            <a:r>
              <a:rPr lang="en-US"/>
              <a:t>File is an </a:t>
            </a:r>
            <a:r>
              <a:rPr lang="en-US" b="1"/>
              <a:t>abstract data type</a:t>
            </a:r>
          </a:p>
          <a:p>
            <a:r>
              <a:rPr lang="en-US" b="1"/>
              <a:t>Create</a:t>
            </a:r>
          </a:p>
          <a:p>
            <a:r>
              <a:rPr lang="en-US" b="1"/>
              <a:t>Write – </a:t>
            </a:r>
            <a:r>
              <a:rPr lang="en-US"/>
              <a:t>at</a:t>
            </a:r>
            <a:r>
              <a:rPr lang="en-US" b="1"/>
              <a:t> </a:t>
            </a:r>
            <a:r>
              <a:rPr lang="en-US" b="1">
                <a:solidFill>
                  <a:srgbClr val="3366FF"/>
                </a:solidFill>
              </a:rPr>
              <a:t>write pointer </a:t>
            </a:r>
            <a:r>
              <a:rPr lang="en-US"/>
              <a:t>location</a:t>
            </a:r>
          </a:p>
          <a:p>
            <a:r>
              <a:rPr lang="en-US" b="1"/>
              <a:t>Read – </a:t>
            </a:r>
            <a:r>
              <a:rPr lang="en-US"/>
              <a:t>at</a:t>
            </a:r>
            <a:r>
              <a:rPr lang="en-US" b="1"/>
              <a:t> </a:t>
            </a:r>
            <a:r>
              <a:rPr lang="en-US" b="1">
                <a:solidFill>
                  <a:srgbClr val="3366FF"/>
                </a:solidFill>
              </a:rPr>
              <a:t>read pointer </a:t>
            </a:r>
            <a:r>
              <a:rPr lang="en-US"/>
              <a:t>location</a:t>
            </a:r>
          </a:p>
          <a:p>
            <a:r>
              <a:rPr lang="en-US" b="1"/>
              <a:t>Reposition within file - </a:t>
            </a:r>
            <a:r>
              <a:rPr lang="en-US" b="1">
                <a:solidFill>
                  <a:srgbClr val="3366FF"/>
                </a:solidFill>
              </a:rPr>
              <a:t>seek</a:t>
            </a:r>
          </a:p>
          <a:p>
            <a:r>
              <a:rPr lang="en-US" b="1"/>
              <a:t>Delete</a:t>
            </a:r>
          </a:p>
          <a:p>
            <a:r>
              <a:rPr lang="en-US" b="1"/>
              <a:t>Truncate</a:t>
            </a:r>
          </a:p>
          <a:p>
            <a:r>
              <a:rPr lang="en-US" b="1" i="1"/>
              <a:t>Open(F</a:t>
            </a:r>
            <a:r>
              <a:rPr lang="en-US" b="1" i="1" baseline="-25000"/>
              <a:t>i</a:t>
            </a:r>
            <a:r>
              <a:rPr lang="en-US" b="1" i="1"/>
              <a:t>)</a:t>
            </a:r>
            <a:r>
              <a:rPr lang="en-US" b="1"/>
              <a:t> </a:t>
            </a:r>
            <a:r>
              <a:rPr lang="en-US"/>
              <a:t>– search the directory structure on disk for entry </a:t>
            </a:r>
            <a:r>
              <a:rPr lang="en-US" b="1" i="1"/>
              <a:t>F</a:t>
            </a:r>
            <a:r>
              <a:rPr lang="en-US" b="1" i="1" baseline="-25000"/>
              <a:t>i</a:t>
            </a:r>
            <a:r>
              <a:rPr lang="en-US"/>
              <a:t>, and move the content of entry to memory</a:t>
            </a:r>
          </a:p>
          <a:p>
            <a:r>
              <a:rPr lang="en-US" b="1" i="1"/>
              <a:t>Close (F</a:t>
            </a:r>
            <a:r>
              <a:rPr lang="en-US" b="1" i="1" baseline="-25000"/>
              <a:t>i</a:t>
            </a:r>
            <a:r>
              <a:rPr lang="en-US" b="1" i="1"/>
              <a:t>)</a:t>
            </a:r>
            <a:r>
              <a:rPr lang="en-US" b="1"/>
              <a:t> </a:t>
            </a:r>
            <a:r>
              <a:rPr lang="en-US"/>
              <a:t>– move the content of entry</a:t>
            </a:r>
            <a:r>
              <a:rPr lang="en-US" b="1"/>
              <a:t> </a:t>
            </a:r>
            <a:r>
              <a:rPr lang="en-US" b="1" i="1"/>
              <a:t>F</a:t>
            </a:r>
            <a:r>
              <a:rPr lang="en-US" b="1" i="1" baseline="-25000"/>
              <a:t>i</a:t>
            </a:r>
            <a:r>
              <a:rPr lang="en-US" b="1"/>
              <a:t> </a:t>
            </a:r>
            <a:r>
              <a:rPr lang="en-US"/>
              <a:t>in memory to directory structure on disk</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en-US"/>
              <a:t>Open Files</a:t>
            </a:r>
          </a:p>
        </p:txBody>
      </p:sp>
      <p:sp>
        <p:nvSpPr>
          <p:cNvPr id="19458" name="Rectangle 3"/>
          <p:cNvSpPr>
            <a:spLocks noGrp="1" noChangeArrowheads="1"/>
          </p:cNvSpPr>
          <p:nvPr>
            <p:ph type="body" idx="1"/>
          </p:nvPr>
        </p:nvSpPr>
        <p:spPr>
          <a:xfrm>
            <a:off x="1075267" y="1233489"/>
            <a:ext cx="10303933" cy="4530725"/>
          </a:xfrm>
        </p:spPr>
        <p:txBody>
          <a:bodyPr/>
          <a:lstStyle/>
          <a:p>
            <a:r>
              <a:rPr lang="en-US" dirty="0"/>
              <a:t>Several pieces of data are needed to manage open files:</a:t>
            </a:r>
          </a:p>
          <a:p>
            <a:pPr lvl="1"/>
            <a:r>
              <a:rPr lang="en-US" b="1" dirty="0">
                <a:solidFill>
                  <a:srgbClr val="3366FF"/>
                </a:solidFill>
              </a:rPr>
              <a:t>Open-file table</a:t>
            </a:r>
            <a:r>
              <a:rPr lang="en-US" dirty="0"/>
              <a:t>: tracks open files</a:t>
            </a:r>
          </a:p>
          <a:p>
            <a:pPr lvl="1"/>
            <a:r>
              <a:rPr lang="en-US" dirty="0"/>
              <a:t>File pointer:  pointer to last read/write location, per process that has the file open</a:t>
            </a:r>
          </a:p>
          <a:p>
            <a:pPr lvl="1"/>
            <a:r>
              <a:rPr lang="en-US" b="1" dirty="0">
                <a:solidFill>
                  <a:srgbClr val="3366FF"/>
                </a:solidFill>
              </a:rPr>
              <a:t>File-open count</a:t>
            </a:r>
            <a:r>
              <a:rPr lang="en-US" dirty="0"/>
              <a:t>: counter of number of times a file is open – to allow removal of data from open-file table when last processes closes it</a:t>
            </a:r>
          </a:p>
          <a:p>
            <a:pPr lvl="1"/>
            <a:r>
              <a:rPr lang="en-US" b="1" dirty="0">
                <a:solidFill>
                  <a:srgbClr val="3366FF"/>
                </a:solidFill>
              </a:rPr>
              <a:t>Disk location of the file</a:t>
            </a:r>
            <a:r>
              <a:rPr lang="en-US" dirty="0"/>
              <a:t>: cache of data access information</a:t>
            </a:r>
          </a:p>
          <a:p>
            <a:pPr lvl="1"/>
            <a:r>
              <a:rPr lang="en-US" b="1" dirty="0">
                <a:solidFill>
                  <a:srgbClr val="3366FF"/>
                </a:solidFill>
              </a:rPr>
              <a:t>Access rights</a:t>
            </a:r>
            <a:r>
              <a:rPr lang="en-US" dirty="0"/>
              <a:t>:</a:t>
            </a:r>
            <a:r>
              <a:rPr lang="en-US" b="1" dirty="0">
                <a:solidFill>
                  <a:srgbClr val="3366FF"/>
                </a:solidFill>
              </a:rPr>
              <a:t> </a:t>
            </a:r>
            <a:r>
              <a:rPr lang="en-US" dirty="0"/>
              <a:t>per-process access mode information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a:t>Open File Locking</a:t>
            </a:r>
          </a:p>
        </p:txBody>
      </p:sp>
      <p:sp>
        <p:nvSpPr>
          <p:cNvPr id="21506" name="Rectangle 3"/>
          <p:cNvSpPr>
            <a:spLocks noGrp="1" noChangeArrowheads="1"/>
          </p:cNvSpPr>
          <p:nvPr>
            <p:ph type="body" idx="1"/>
          </p:nvPr>
        </p:nvSpPr>
        <p:spPr>
          <a:xfrm>
            <a:off x="1075266" y="1233489"/>
            <a:ext cx="10397067" cy="5063402"/>
          </a:xfrm>
        </p:spPr>
        <p:txBody>
          <a:bodyPr>
            <a:normAutofit/>
          </a:bodyPr>
          <a:lstStyle/>
          <a:p>
            <a:r>
              <a:rPr lang="en-US" dirty="0"/>
              <a:t>Provided by some operating systems and file systems</a:t>
            </a:r>
          </a:p>
          <a:p>
            <a:pPr lvl="1"/>
            <a:r>
              <a:rPr lang="en-US" dirty="0"/>
              <a:t>Similar to reader-writer locks</a:t>
            </a:r>
          </a:p>
          <a:p>
            <a:pPr lvl="1"/>
            <a:r>
              <a:rPr lang="en-US" b="1" dirty="0">
                <a:solidFill>
                  <a:srgbClr val="3366FF"/>
                </a:solidFill>
              </a:rPr>
              <a:t>Shared</a:t>
            </a:r>
            <a:r>
              <a:rPr lang="en-US" dirty="0"/>
              <a:t> </a:t>
            </a:r>
            <a:r>
              <a:rPr lang="en-US" b="1" dirty="0">
                <a:solidFill>
                  <a:srgbClr val="3366FF"/>
                </a:solidFill>
              </a:rPr>
              <a:t>lock</a:t>
            </a:r>
            <a:r>
              <a:rPr lang="en-US" dirty="0"/>
              <a:t> similar to reader lock – several processes can acquire concurrently</a:t>
            </a:r>
          </a:p>
          <a:p>
            <a:pPr lvl="1"/>
            <a:r>
              <a:rPr lang="en-US" b="1" dirty="0">
                <a:solidFill>
                  <a:srgbClr val="3366FF"/>
                </a:solidFill>
              </a:rPr>
              <a:t>Exclusive lock </a:t>
            </a:r>
            <a:r>
              <a:rPr lang="en-US" dirty="0"/>
              <a:t>similar to writer lock</a:t>
            </a:r>
          </a:p>
          <a:p>
            <a:endParaRPr lang="en-US" dirty="0"/>
          </a:p>
          <a:p>
            <a:r>
              <a:rPr lang="en-US" dirty="0"/>
              <a:t>Mediates access to a file</a:t>
            </a:r>
          </a:p>
          <a:p>
            <a:endParaRPr lang="en-US" dirty="0"/>
          </a:p>
          <a:p>
            <a:r>
              <a:rPr lang="en-US" dirty="0"/>
              <a:t>Mandatory or advisory:</a:t>
            </a:r>
          </a:p>
          <a:p>
            <a:pPr lvl="1"/>
            <a:r>
              <a:rPr lang="en-US" b="1" dirty="0">
                <a:solidFill>
                  <a:srgbClr val="3366FF"/>
                </a:solidFill>
              </a:rPr>
              <a:t>Mandatory</a:t>
            </a:r>
            <a:r>
              <a:rPr lang="en-US" dirty="0"/>
              <a:t> – access is denied depending on locks held and requested</a:t>
            </a:r>
          </a:p>
          <a:p>
            <a:pPr lvl="1"/>
            <a:r>
              <a:rPr lang="en-US" b="1" dirty="0">
                <a:solidFill>
                  <a:srgbClr val="3366FF"/>
                </a:solidFill>
              </a:rPr>
              <a:t>Advisory</a:t>
            </a:r>
            <a:r>
              <a:rPr lang="en-US" dirty="0"/>
              <a:t> – processes can find status of locks </a:t>
            </a:r>
            <a:r>
              <a:rPr lang="en-US" u="sng" dirty="0"/>
              <a:t>and decide what to do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1157818" y="277813"/>
            <a:ext cx="10424583" cy="576262"/>
          </a:xfrm>
        </p:spPr>
        <p:txBody>
          <a:bodyPr>
            <a:normAutofit fontScale="90000"/>
          </a:bodyPr>
          <a:lstStyle/>
          <a:p>
            <a:pPr eaLnBrk="1" hangingPunct="1"/>
            <a:r>
              <a:rPr lang="en-US"/>
              <a:t>File Types – Name, Extension</a:t>
            </a:r>
          </a:p>
        </p:txBody>
      </p:sp>
      <p:pic>
        <p:nvPicPr>
          <p:cNvPr id="27650" name="Picture 4"/>
          <p:cNvPicPr>
            <a:picLocks noChangeAspect="1" noChangeArrowheads="1"/>
          </p:cNvPicPr>
          <p:nvPr/>
        </p:nvPicPr>
        <p:blipFill>
          <a:blip r:embed="rId3" cstate="print"/>
          <a:srcRect l="15715" t="1186" r="15715" b="1186"/>
          <a:stretch>
            <a:fillRect/>
          </a:stretch>
        </p:blipFill>
        <p:spPr bwMode="auto">
          <a:xfrm>
            <a:off x="2946400" y="1250951"/>
            <a:ext cx="6206067" cy="4970463"/>
          </a:xfrm>
          <a:prstGeom prst="rect">
            <a:avLst/>
          </a:prstGeom>
          <a:noFill/>
          <a:ln w="38100" cmpd="dbl">
            <a:solidFill>
              <a:schemeClr val="tx1"/>
            </a:solid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1212851" y="277813"/>
            <a:ext cx="10369549" cy="576262"/>
          </a:xfrm>
        </p:spPr>
        <p:txBody>
          <a:bodyPr>
            <a:normAutofit fontScale="90000"/>
          </a:bodyPr>
          <a:lstStyle/>
          <a:p>
            <a:pPr eaLnBrk="1" hangingPunct="1"/>
            <a:r>
              <a:rPr lang="en-US"/>
              <a:t>File Structure</a:t>
            </a:r>
          </a:p>
        </p:txBody>
      </p:sp>
      <p:sp>
        <p:nvSpPr>
          <p:cNvPr id="29698" name="Rectangle 3"/>
          <p:cNvSpPr>
            <a:spLocks noGrp="1" noChangeArrowheads="1"/>
          </p:cNvSpPr>
          <p:nvPr>
            <p:ph type="body" idx="1"/>
          </p:nvPr>
        </p:nvSpPr>
        <p:spPr>
          <a:xfrm>
            <a:off x="503767" y="879703"/>
            <a:ext cx="10248900" cy="5546724"/>
          </a:xfrm>
        </p:spPr>
        <p:txBody>
          <a:bodyPr vert="horz" lIns="91440" tIns="45720" rIns="91440" bIns="45720" rtlCol="0" anchor="t">
            <a:normAutofit fontScale="70000" lnSpcReduction="20000"/>
          </a:bodyPr>
          <a:lstStyle/>
          <a:p>
            <a:pPr marL="0" indent="0">
              <a:buNone/>
            </a:pPr>
            <a:r>
              <a:rPr lang="en-US" dirty="0">
                <a:cs typeface="Calibri"/>
              </a:rPr>
              <a:t>File structures are a way of organizing data in files. They are essential for efficient data access and manipulation. Here are some common file structures:</a:t>
            </a:r>
            <a:endParaRPr lang="en-US"/>
          </a:p>
          <a:p>
            <a:r>
              <a:rPr lang="en-US" b="1" dirty="0">
                <a:cs typeface="Calibri"/>
              </a:rPr>
              <a:t>Sequential File Structure</a:t>
            </a:r>
            <a:r>
              <a:rPr lang="en-US" dirty="0">
                <a:cs typeface="Calibri"/>
              </a:rPr>
              <a:t>: Data is organized in a sequential manner, one record after the other. This is the simplest form of file structure.</a:t>
            </a:r>
            <a:endParaRPr lang="en-US" dirty="0"/>
          </a:p>
          <a:p>
            <a:r>
              <a:rPr lang="en-US" b="1" dirty="0">
                <a:cs typeface="Calibri"/>
              </a:rPr>
              <a:t>Indexed File Structure</a:t>
            </a:r>
            <a:r>
              <a:rPr lang="en-US" dirty="0">
                <a:cs typeface="Calibri"/>
              </a:rPr>
              <a:t>: An index is created for some of the files. The index, like an index in a book, contains pointers to the various blocks. Indexing makes random access possible.</a:t>
            </a:r>
            <a:endParaRPr lang="en-US" dirty="0"/>
          </a:p>
          <a:p>
            <a:r>
              <a:rPr lang="en-US" b="1" dirty="0">
                <a:cs typeface="Calibri"/>
              </a:rPr>
              <a:t>Hashed File Structure</a:t>
            </a:r>
            <a:r>
              <a:rPr lang="en-US" dirty="0">
                <a:cs typeface="Calibri"/>
              </a:rPr>
              <a:t>: A hash function computes the address of a record. It provides very fast access to records under certain search conditions.</a:t>
            </a:r>
            <a:endParaRPr lang="en-US" dirty="0"/>
          </a:p>
          <a:p>
            <a:r>
              <a:rPr lang="en-US" b="1" dirty="0">
                <a:cs typeface="Calibri"/>
              </a:rPr>
              <a:t>B-Tree and B+ Tree File Structures</a:t>
            </a:r>
            <a:r>
              <a:rPr lang="en-US" dirty="0">
                <a:cs typeface="Calibri"/>
              </a:rPr>
              <a:t>: These are tree-based data structures used in databases to allow for efficient insertion, deletion, and search operations.</a:t>
            </a:r>
            <a:endParaRPr lang="en-US" dirty="0"/>
          </a:p>
          <a:p>
            <a:r>
              <a:rPr lang="en-US" b="1" dirty="0">
                <a:cs typeface="Calibri"/>
              </a:rPr>
              <a:t>Heap (Unordered) File Structure</a:t>
            </a:r>
            <a:r>
              <a:rPr lang="en-US" dirty="0">
                <a:cs typeface="Calibri"/>
              </a:rPr>
              <a:t>: Records are placed anywhere in the file where there is space.</a:t>
            </a:r>
            <a:endParaRPr lang="en-US" dirty="0"/>
          </a:p>
          <a:p>
            <a:r>
              <a:rPr lang="en-US" b="1" dirty="0">
                <a:cs typeface="Calibri"/>
              </a:rPr>
              <a:t>AVL Trees</a:t>
            </a:r>
            <a:r>
              <a:rPr lang="en-US" dirty="0">
                <a:cs typeface="Calibri"/>
              </a:rPr>
              <a:t>: AVL trees are self-balancing binary search trees. They are used for data in memory.</a:t>
            </a:r>
            <a:endParaRPr lang="en-US" dirty="0"/>
          </a:p>
          <a:p>
            <a:endParaRPr lang="en-US" dirty="0">
              <a:cs typeface="Calibri"/>
            </a:endParaRPr>
          </a:p>
          <a:p>
            <a:pPr>
              <a:lnSpc>
                <a:spcPct val="90000"/>
              </a:lnSpc>
            </a:pPr>
            <a:r>
              <a:rPr lang="en-US" dirty="0"/>
              <a:t>Who decides:</a:t>
            </a:r>
            <a:endParaRPr lang="en-US" dirty="0">
              <a:cs typeface="Calibri"/>
            </a:endParaRPr>
          </a:p>
          <a:p>
            <a:pPr lvl="1">
              <a:lnSpc>
                <a:spcPct val="90000"/>
              </a:lnSpc>
            </a:pPr>
            <a:r>
              <a:rPr lang="en-US" dirty="0"/>
              <a:t>Operating system</a:t>
            </a:r>
            <a:endParaRPr lang="en-US" dirty="0">
              <a:cs typeface="Calibri"/>
            </a:endParaRPr>
          </a:p>
          <a:p>
            <a:pPr lvl="1">
              <a:lnSpc>
                <a:spcPct val="90000"/>
              </a:lnSpc>
            </a:pPr>
            <a:r>
              <a:rPr lang="en-US" dirty="0"/>
              <a:t>Program</a:t>
            </a:r>
          </a:p>
          <a:p>
            <a:pPr lvl="1"/>
            <a:endParaRPr lang="en-US" dirty="0">
              <a:cs typeface="Calibri"/>
            </a:endParaRPr>
          </a:p>
          <a:p>
            <a:pPr marL="457200" lvl="1" indent="0">
              <a:buNone/>
            </a:pPr>
            <a:r>
              <a:rPr lang="en-US" dirty="0" err="1">
                <a:cs typeface="Calibri"/>
              </a:rPr>
              <a:t>Zdroj</a:t>
            </a:r>
            <a:r>
              <a:rPr lang="en-US" dirty="0">
                <a:cs typeface="Calibri"/>
              </a:rPr>
              <a:t>:</a:t>
            </a:r>
            <a:r>
              <a:rPr lang="en-US" sz="1300" dirty="0">
                <a:ea typeface="+mn-lt"/>
                <a:cs typeface="+mn-lt"/>
                <a:hlinkClick r:id="rId3"/>
              </a:rPr>
              <a:t>https://www.baeldung.com/cs/file-structures</a:t>
            </a:r>
            <a:endParaRPr lang="en-US" dirty="0">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pPr eaLnBrk="1" hangingPunct="1"/>
            <a:r>
              <a:rPr lang="en-US"/>
              <a:t>Sequential-access File</a:t>
            </a:r>
          </a:p>
        </p:txBody>
      </p:sp>
      <p:pic>
        <p:nvPicPr>
          <p:cNvPr id="31746" name="Picture 5"/>
          <p:cNvPicPr>
            <a:picLocks noChangeAspect="1" noChangeArrowheads="1"/>
          </p:cNvPicPr>
          <p:nvPr/>
        </p:nvPicPr>
        <p:blipFill>
          <a:blip r:embed="rId3" cstate="print"/>
          <a:srcRect/>
          <a:stretch>
            <a:fillRect/>
          </a:stretch>
        </p:blipFill>
        <p:spPr bwMode="auto">
          <a:xfrm>
            <a:off x="1471084" y="1962150"/>
            <a:ext cx="9347200" cy="224155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pPr eaLnBrk="1" hangingPunct="1"/>
            <a:r>
              <a:rPr lang="en-US"/>
              <a:t>Access Methods</a:t>
            </a:r>
          </a:p>
        </p:txBody>
      </p:sp>
      <p:sp>
        <p:nvSpPr>
          <p:cNvPr id="33794" name="Rectangle 3"/>
          <p:cNvSpPr>
            <a:spLocks noGrp="1" noChangeArrowheads="1"/>
          </p:cNvSpPr>
          <p:nvPr>
            <p:ph type="body" idx="1"/>
          </p:nvPr>
        </p:nvSpPr>
        <p:spPr>
          <a:xfrm>
            <a:off x="838200" y="1365250"/>
            <a:ext cx="10263718" cy="4817836"/>
          </a:xfrm>
        </p:spPr>
        <p:txBody>
          <a:bodyPr>
            <a:normAutofit fontScale="92500" lnSpcReduction="20000"/>
          </a:bodyPr>
          <a:lstStyle/>
          <a:p>
            <a:pPr>
              <a:lnSpc>
                <a:spcPct val="90000"/>
              </a:lnSpc>
              <a:tabLst>
                <a:tab pos="3203575" algn="l"/>
                <a:tab pos="4056063" algn="l"/>
              </a:tabLst>
            </a:pPr>
            <a:r>
              <a:rPr lang="en-US" sz="2000" b="1" dirty="0"/>
              <a:t>Sequential Access</a:t>
            </a:r>
          </a:p>
          <a:p>
            <a:pPr>
              <a:lnSpc>
                <a:spcPct val="90000"/>
              </a:lnSpc>
              <a:spcBef>
                <a:spcPct val="10000"/>
              </a:spcBef>
              <a:buFont typeface="Monotype Sorts" pitchFamily="-84" charset="2"/>
              <a:buNone/>
              <a:tabLst>
                <a:tab pos="3203575" algn="l"/>
                <a:tab pos="4056063" algn="l"/>
              </a:tabLst>
            </a:pPr>
            <a:r>
              <a:rPr lang="en-US" sz="2000" dirty="0">
                <a:solidFill>
                  <a:srgbClr val="000000"/>
                </a:solidFill>
              </a:rPr>
              <a:t>		</a:t>
            </a:r>
            <a:r>
              <a:rPr lang="en-US" sz="2000" b="1" dirty="0">
                <a:solidFill>
                  <a:srgbClr val="000000"/>
                </a:solidFill>
                <a:latin typeface="Courier New" pitchFamily="49" charset="0"/>
                <a:cs typeface="Courier New" pitchFamily="49" charset="0"/>
              </a:rPr>
              <a:t>read next</a:t>
            </a:r>
          </a:p>
          <a:p>
            <a:pPr>
              <a:lnSpc>
                <a:spcPct val="90000"/>
              </a:lnSpc>
              <a:spcBef>
                <a:spcPct val="10000"/>
              </a:spcBef>
              <a:buFont typeface="Monotype Sorts" pitchFamily="-84" charset="2"/>
              <a:buNone/>
              <a:tabLst>
                <a:tab pos="3203575" algn="l"/>
                <a:tab pos="4056063" algn="l"/>
              </a:tabLst>
            </a:pPr>
            <a:r>
              <a:rPr lang="en-US" sz="2000" b="1" dirty="0">
                <a:solidFill>
                  <a:srgbClr val="000000"/>
                </a:solidFill>
                <a:latin typeface="Courier New" pitchFamily="49" charset="0"/>
                <a:cs typeface="Courier New" pitchFamily="49" charset="0"/>
              </a:rPr>
              <a:t>		write next </a:t>
            </a:r>
          </a:p>
          <a:p>
            <a:pPr>
              <a:lnSpc>
                <a:spcPct val="90000"/>
              </a:lnSpc>
              <a:spcBef>
                <a:spcPct val="10000"/>
              </a:spcBef>
              <a:buFont typeface="Monotype Sorts" pitchFamily="-84" charset="2"/>
              <a:buNone/>
              <a:tabLst>
                <a:tab pos="3203575" algn="l"/>
                <a:tab pos="4056063" algn="l"/>
              </a:tabLst>
            </a:pPr>
            <a:r>
              <a:rPr lang="en-US" sz="2000" b="1" dirty="0">
                <a:solidFill>
                  <a:srgbClr val="000000"/>
                </a:solidFill>
                <a:latin typeface="Courier New" pitchFamily="49" charset="0"/>
                <a:cs typeface="Courier New" pitchFamily="49" charset="0"/>
              </a:rPr>
              <a:t>		reset</a:t>
            </a:r>
          </a:p>
          <a:p>
            <a:pPr>
              <a:lnSpc>
                <a:spcPct val="90000"/>
              </a:lnSpc>
              <a:spcBef>
                <a:spcPct val="10000"/>
              </a:spcBef>
              <a:buFont typeface="Monotype Sorts" pitchFamily="-84" charset="2"/>
              <a:buNone/>
              <a:tabLst>
                <a:tab pos="3203575" algn="l"/>
                <a:tab pos="4056063" algn="l"/>
              </a:tabLst>
            </a:pPr>
            <a:r>
              <a:rPr lang="en-US" sz="2000" dirty="0">
                <a:solidFill>
                  <a:srgbClr val="000000"/>
                </a:solidFill>
              </a:rPr>
              <a:t>		no read after last write</a:t>
            </a:r>
          </a:p>
          <a:p>
            <a:pPr>
              <a:lnSpc>
                <a:spcPct val="90000"/>
              </a:lnSpc>
              <a:spcBef>
                <a:spcPct val="10000"/>
              </a:spcBef>
              <a:buFont typeface="Monotype Sorts" pitchFamily="-84" charset="2"/>
              <a:buNone/>
              <a:tabLst>
                <a:tab pos="3203575" algn="l"/>
                <a:tab pos="4056063" algn="l"/>
              </a:tabLst>
            </a:pPr>
            <a:r>
              <a:rPr lang="en-US" sz="2000" dirty="0">
                <a:solidFill>
                  <a:srgbClr val="000000"/>
                </a:solidFill>
              </a:rPr>
              <a:t>			(rewrite)</a:t>
            </a:r>
          </a:p>
          <a:p>
            <a:pPr>
              <a:lnSpc>
                <a:spcPct val="90000"/>
              </a:lnSpc>
              <a:tabLst>
                <a:tab pos="3203575" algn="l"/>
                <a:tab pos="4056063" algn="l"/>
              </a:tabLst>
            </a:pPr>
            <a:r>
              <a:rPr lang="en-US" sz="2000" b="1" dirty="0">
                <a:solidFill>
                  <a:srgbClr val="000000"/>
                </a:solidFill>
              </a:rPr>
              <a:t>Direct Access – </a:t>
            </a:r>
            <a:r>
              <a:rPr lang="en-US" sz="2000" dirty="0">
                <a:solidFill>
                  <a:srgbClr val="000000"/>
                </a:solidFill>
              </a:rPr>
              <a:t>file is fixed length </a:t>
            </a:r>
            <a:r>
              <a:rPr lang="en-US" sz="2000" dirty="0">
                <a:solidFill>
                  <a:srgbClr val="0033CC"/>
                </a:solidFill>
              </a:rPr>
              <a:t>logical records</a:t>
            </a:r>
          </a:p>
          <a:p>
            <a:pPr>
              <a:lnSpc>
                <a:spcPct val="90000"/>
              </a:lnSpc>
              <a:spcBef>
                <a:spcPct val="10000"/>
              </a:spcBef>
              <a:buFont typeface="Monotype Sorts" pitchFamily="-84" charset="2"/>
              <a:buNone/>
              <a:tabLst>
                <a:tab pos="3203575" algn="l"/>
                <a:tab pos="4056063" algn="l"/>
              </a:tabLst>
            </a:pPr>
            <a:r>
              <a:rPr lang="en-US" sz="2000" dirty="0">
                <a:solidFill>
                  <a:srgbClr val="000000"/>
                </a:solidFill>
              </a:rPr>
              <a:t>		</a:t>
            </a:r>
            <a:r>
              <a:rPr lang="en-US" sz="2000" b="1" dirty="0">
                <a:solidFill>
                  <a:srgbClr val="000000"/>
                </a:solidFill>
                <a:latin typeface="Courier New" pitchFamily="49" charset="0"/>
                <a:cs typeface="Courier New" pitchFamily="49" charset="0"/>
              </a:rPr>
              <a:t>read </a:t>
            </a:r>
            <a:r>
              <a:rPr lang="en-US" sz="2000" b="1" i="1" dirty="0">
                <a:solidFill>
                  <a:srgbClr val="000000"/>
                </a:solidFill>
                <a:latin typeface="Courier New" pitchFamily="49" charset="0"/>
                <a:cs typeface="Courier New" pitchFamily="49" charset="0"/>
              </a:rPr>
              <a:t>n</a:t>
            </a:r>
          </a:p>
          <a:p>
            <a:pPr>
              <a:lnSpc>
                <a:spcPct val="90000"/>
              </a:lnSpc>
              <a:spcBef>
                <a:spcPct val="10000"/>
              </a:spcBef>
              <a:buFont typeface="Monotype Sorts" pitchFamily="-84" charset="2"/>
              <a:buNone/>
              <a:tabLst>
                <a:tab pos="3203575" algn="l"/>
                <a:tab pos="4056063" algn="l"/>
              </a:tabLst>
            </a:pPr>
            <a:r>
              <a:rPr lang="en-US" sz="2000" b="1" dirty="0">
                <a:solidFill>
                  <a:srgbClr val="000000"/>
                </a:solidFill>
                <a:latin typeface="Courier New" pitchFamily="49" charset="0"/>
                <a:cs typeface="Courier New" pitchFamily="49" charset="0"/>
              </a:rPr>
              <a:t>		write </a:t>
            </a:r>
            <a:r>
              <a:rPr lang="en-US" sz="2000" b="1" i="1" dirty="0">
                <a:solidFill>
                  <a:srgbClr val="000000"/>
                </a:solidFill>
                <a:latin typeface="Courier New" pitchFamily="49" charset="0"/>
                <a:cs typeface="Courier New" pitchFamily="49" charset="0"/>
              </a:rPr>
              <a:t>n</a:t>
            </a:r>
          </a:p>
          <a:p>
            <a:pPr>
              <a:lnSpc>
                <a:spcPct val="90000"/>
              </a:lnSpc>
              <a:spcBef>
                <a:spcPct val="10000"/>
              </a:spcBef>
              <a:buFont typeface="Monotype Sorts" pitchFamily="-84" charset="2"/>
              <a:buNone/>
              <a:tabLst>
                <a:tab pos="3203575" algn="l"/>
                <a:tab pos="4056063" algn="l"/>
              </a:tabLst>
            </a:pPr>
            <a:r>
              <a:rPr lang="en-US" sz="2000" b="1" dirty="0">
                <a:solidFill>
                  <a:srgbClr val="000000"/>
                </a:solidFill>
                <a:latin typeface="Courier New" pitchFamily="49" charset="0"/>
                <a:cs typeface="Courier New" pitchFamily="49" charset="0"/>
              </a:rPr>
              <a:t>		position to </a:t>
            </a:r>
            <a:r>
              <a:rPr lang="en-US" sz="2000" b="1" i="1" dirty="0">
                <a:solidFill>
                  <a:srgbClr val="000000"/>
                </a:solidFill>
                <a:latin typeface="Courier New" pitchFamily="49" charset="0"/>
                <a:cs typeface="Courier New" pitchFamily="49" charset="0"/>
              </a:rPr>
              <a:t>n</a:t>
            </a:r>
          </a:p>
          <a:p>
            <a:pPr>
              <a:lnSpc>
                <a:spcPct val="90000"/>
              </a:lnSpc>
              <a:spcBef>
                <a:spcPct val="10000"/>
              </a:spcBef>
              <a:buFont typeface="Monotype Sorts" pitchFamily="-84" charset="2"/>
              <a:buNone/>
              <a:tabLst>
                <a:tab pos="3203575" algn="l"/>
                <a:tab pos="4056063" algn="l"/>
              </a:tabLst>
            </a:pPr>
            <a:r>
              <a:rPr lang="en-US" sz="2000" b="1" dirty="0">
                <a:solidFill>
                  <a:srgbClr val="000000"/>
                </a:solidFill>
                <a:latin typeface="Courier New" pitchFamily="49" charset="0"/>
                <a:cs typeface="Courier New" pitchFamily="49" charset="0"/>
              </a:rPr>
              <a:t>			read next</a:t>
            </a:r>
          </a:p>
          <a:p>
            <a:pPr>
              <a:lnSpc>
                <a:spcPct val="90000"/>
              </a:lnSpc>
              <a:spcBef>
                <a:spcPct val="10000"/>
              </a:spcBef>
              <a:buFont typeface="Monotype Sorts" pitchFamily="-84" charset="2"/>
              <a:buNone/>
              <a:tabLst>
                <a:tab pos="3203575" algn="l"/>
                <a:tab pos="4056063" algn="l"/>
              </a:tabLst>
            </a:pPr>
            <a:r>
              <a:rPr lang="en-US" sz="2000" b="1" dirty="0">
                <a:solidFill>
                  <a:srgbClr val="000000"/>
                </a:solidFill>
                <a:latin typeface="Courier New" pitchFamily="49" charset="0"/>
                <a:cs typeface="Courier New" pitchFamily="49" charset="0"/>
              </a:rPr>
              <a:t>			write next </a:t>
            </a:r>
          </a:p>
          <a:p>
            <a:pPr>
              <a:lnSpc>
                <a:spcPct val="90000"/>
              </a:lnSpc>
              <a:spcBef>
                <a:spcPct val="10000"/>
              </a:spcBef>
              <a:buFont typeface="Monotype Sorts" pitchFamily="-84" charset="2"/>
              <a:buNone/>
              <a:tabLst>
                <a:tab pos="3203575" algn="l"/>
                <a:tab pos="4056063" algn="l"/>
              </a:tabLst>
            </a:pPr>
            <a:r>
              <a:rPr lang="en-US" sz="2000" b="1" dirty="0">
                <a:solidFill>
                  <a:srgbClr val="000000"/>
                </a:solidFill>
                <a:latin typeface="Courier New" pitchFamily="49" charset="0"/>
                <a:cs typeface="Courier New" pitchFamily="49" charset="0"/>
              </a:rPr>
              <a:t>		rewrite </a:t>
            </a:r>
            <a:r>
              <a:rPr lang="en-US" sz="2000" b="1" i="1" dirty="0">
                <a:solidFill>
                  <a:srgbClr val="000000"/>
                </a:solidFill>
                <a:latin typeface="Courier New" pitchFamily="49" charset="0"/>
                <a:cs typeface="Courier New" pitchFamily="49" charset="0"/>
              </a:rPr>
              <a:t>n</a:t>
            </a:r>
          </a:p>
          <a:p>
            <a:pPr>
              <a:lnSpc>
                <a:spcPct val="90000"/>
              </a:lnSpc>
              <a:buFont typeface="Monotype Sorts" pitchFamily="-84" charset="2"/>
              <a:buNone/>
              <a:tabLst>
                <a:tab pos="3203575" algn="l"/>
                <a:tab pos="4056063" algn="l"/>
              </a:tabLst>
            </a:pPr>
            <a:r>
              <a:rPr lang="en-US" sz="2000" dirty="0"/>
              <a:t>	</a:t>
            </a:r>
            <a:r>
              <a:rPr lang="en-US" sz="2000" i="1" dirty="0"/>
              <a:t>n</a:t>
            </a:r>
            <a:r>
              <a:rPr lang="en-US" sz="2000" dirty="0"/>
              <a:t> = </a:t>
            </a:r>
            <a:r>
              <a:rPr lang="en-US" sz="2000" dirty="0">
                <a:solidFill>
                  <a:srgbClr val="0033CC"/>
                </a:solidFill>
              </a:rPr>
              <a:t>relative block number</a:t>
            </a:r>
          </a:p>
          <a:p>
            <a:pPr>
              <a:lnSpc>
                <a:spcPct val="90000"/>
              </a:lnSpc>
              <a:buFont typeface="Monotype Sorts" pitchFamily="-84" charset="2"/>
              <a:buNone/>
              <a:tabLst>
                <a:tab pos="3203575" algn="l"/>
                <a:tab pos="4056063" algn="l"/>
              </a:tabLst>
            </a:pPr>
            <a:endParaRPr lang="en-US" sz="2000" dirty="0"/>
          </a:p>
          <a:p>
            <a:pPr>
              <a:lnSpc>
                <a:spcPct val="90000"/>
              </a:lnSpc>
              <a:tabLst>
                <a:tab pos="3203575" algn="l"/>
                <a:tab pos="4056063" algn="l"/>
              </a:tabLst>
            </a:pPr>
            <a:r>
              <a:rPr lang="en-US" sz="2000" dirty="0"/>
              <a:t>Relative block numbers allow OS to decide where file should be placed</a:t>
            </a:r>
          </a:p>
          <a:p>
            <a:pPr lvl="1">
              <a:lnSpc>
                <a:spcPct val="90000"/>
              </a:lnSpc>
              <a:tabLst>
                <a:tab pos="3203575" algn="l"/>
                <a:tab pos="4056063" algn="l"/>
              </a:tabLst>
            </a:pPr>
            <a:r>
              <a:rPr lang="en-US" sz="2000" dirty="0"/>
              <a:t>See </a:t>
            </a:r>
            <a:r>
              <a:rPr lang="en-US" sz="2000" dirty="0">
                <a:solidFill>
                  <a:srgbClr val="0033CC"/>
                </a:solidFill>
              </a:rPr>
              <a:t>allocation problem </a:t>
            </a:r>
            <a:r>
              <a:rPr lang="en-US" sz="2000" dirty="0"/>
              <a:t>in Ch 12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a:t>Simulation of Sequential Access on </a:t>
            </a:r>
            <a:br>
              <a:rPr lang="en-US"/>
            </a:br>
            <a:r>
              <a:rPr lang="en-US"/>
              <a:t>Direct-access File</a:t>
            </a:r>
          </a:p>
        </p:txBody>
      </p:sp>
      <p:pic>
        <p:nvPicPr>
          <p:cNvPr id="35842" name="Picture 6"/>
          <p:cNvPicPr>
            <a:picLocks noChangeAspect="1" noChangeArrowheads="1"/>
          </p:cNvPicPr>
          <p:nvPr/>
        </p:nvPicPr>
        <p:blipFill>
          <a:blip r:embed="rId3" cstate="print"/>
          <a:srcRect/>
          <a:stretch>
            <a:fillRect/>
          </a:stretch>
        </p:blipFill>
        <p:spPr bwMode="auto">
          <a:xfrm>
            <a:off x="1511300" y="1933576"/>
            <a:ext cx="9455151" cy="2614613"/>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a:t>Other Access Methods</a:t>
            </a:r>
          </a:p>
        </p:txBody>
      </p:sp>
      <p:sp>
        <p:nvSpPr>
          <p:cNvPr id="37890" name="Rectangle 3"/>
          <p:cNvSpPr>
            <a:spLocks noGrp="1" noChangeArrowheads="1"/>
          </p:cNvSpPr>
          <p:nvPr>
            <p:ph type="body" idx="1"/>
          </p:nvPr>
        </p:nvSpPr>
        <p:spPr/>
        <p:txBody>
          <a:bodyPr>
            <a:normAutofit fontScale="92500" lnSpcReduction="10000"/>
          </a:bodyPr>
          <a:lstStyle/>
          <a:p>
            <a:r>
              <a:rPr lang="en-US"/>
              <a:t>Can be built on top of base methods</a:t>
            </a:r>
          </a:p>
          <a:p>
            <a:r>
              <a:rPr lang="en-US"/>
              <a:t>General involve creation of an index for the file</a:t>
            </a:r>
          </a:p>
          <a:p>
            <a:r>
              <a:rPr lang="en-US"/>
              <a:t>Keep index in memory for fast determination of location of data to be operated on (consider UPC code plus record of data about that item)</a:t>
            </a:r>
          </a:p>
          <a:p>
            <a:r>
              <a:rPr lang="en-US"/>
              <a:t>If too large, index (in memory) of the index (on disk)</a:t>
            </a:r>
          </a:p>
          <a:p>
            <a:r>
              <a:rPr lang="en-US"/>
              <a:t>IBM indexed sequential-access method (ISAM)</a:t>
            </a:r>
          </a:p>
          <a:p>
            <a:pPr lvl="1"/>
            <a:r>
              <a:rPr lang="en-US"/>
              <a:t>Small master index, points to disk blocks of secondary index</a:t>
            </a:r>
          </a:p>
          <a:p>
            <a:pPr lvl="1"/>
            <a:r>
              <a:rPr lang="en-US"/>
              <a:t>File kept sorted on a defined key</a:t>
            </a:r>
          </a:p>
          <a:p>
            <a:pPr lvl="1"/>
            <a:r>
              <a:rPr lang="en-US"/>
              <a:t>All done by the OS</a:t>
            </a:r>
          </a:p>
          <a:p>
            <a:r>
              <a:rPr lang="en-US"/>
              <a:t>VMS operating system provides index and relative files as another example (see next slide)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1117600" y="277813"/>
            <a:ext cx="10972800" cy="576262"/>
          </a:xfrm>
        </p:spPr>
        <p:txBody>
          <a:bodyPr>
            <a:normAutofit fontScale="90000"/>
          </a:bodyPr>
          <a:lstStyle/>
          <a:p>
            <a:pPr eaLnBrk="1" hangingPunct="1"/>
            <a:r>
              <a:rPr lang="en-US"/>
              <a:t>Example of Index and Relative Files</a:t>
            </a:r>
          </a:p>
        </p:txBody>
      </p:sp>
      <p:pic>
        <p:nvPicPr>
          <p:cNvPr id="39938" name="Picture 5"/>
          <p:cNvPicPr>
            <a:picLocks noChangeAspect="1" noChangeArrowheads="1"/>
          </p:cNvPicPr>
          <p:nvPr/>
        </p:nvPicPr>
        <p:blipFill>
          <a:blip r:embed="rId3" cstate="print"/>
          <a:srcRect/>
          <a:stretch>
            <a:fillRect/>
          </a:stretch>
        </p:blipFill>
        <p:spPr bwMode="auto">
          <a:xfrm>
            <a:off x="2106085" y="1531939"/>
            <a:ext cx="7869767" cy="3978275"/>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title"/>
          </p:nvPr>
        </p:nvSpPr>
        <p:spPr>
          <a:xfrm>
            <a:off x="1337733" y="277416"/>
            <a:ext cx="10244667" cy="576263"/>
          </a:xfrm>
        </p:spPr>
        <p:txBody>
          <a:bodyPr>
            <a:normAutofit fontScale="90000"/>
          </a:bodyPr>
          <a:lstStyle/>
          <a:p>
            <a:pPr eaLnBrk="1" hangingPunct="1"/>
            <a:r>
              <a:rPr lang="en-US"/>
              <a:t>Overview of Mass Storage Structure</a:t>
            </a:r>
          </a:p>
        </p:txBody>
      </p:sp>
      <p:sp>
        <p:nvSpPr>
          <p:cNvPr id="10242" name="Rectangle 3"/>
          <p:cNvSpPr>
            <a:spLocks noGrp="1" noChangeArrowheads="1"/>
          </p:cNvSpPr>
          <p:nvPr>
            <p:ph type="body" idx="1"/>
          </p:nvPr>
        </p:nvSpPr>
        <p:spPr>
          <a:xfrm>
            <a:off x="880533" y="1233488"/>
            <a:ext cx="10662356" cy="5270897"/>
          </a:xfrm>
        </p:spPr>
        <p:txBody>
          <a:bodyPr>
            <a:normAutofit lnSpcReduction="10000"/>
          </a:bodyPr>
          <a:lstStyle/>
          <a:p>
            <a:r>
              <a:rPr lang="en-US" b="1">
                <a:solidFill>
                  <a:srgbClr val="3366FF"/>
                </a:solidFill>
              </a:rPr>
              <a:t>Magnetic disks</a:t>
            </a:r>
            <a:r>
              <a:rPr lang="en-US">
                <a:solidFill>
                  <a:srgbClr val="3366FF"/>
                </a:solidFill>
              </a:rPr>
              <a:t> </a:t>
            </a:r>
            <a:r>
              <a:rPr lang="en-US"/>
              <a:t>provide bulk of secondary storage of modern computers</a:t>
            </a:r>
          </a:p>
          <a:p>
            <a:pPr lvl="1"/>
            <a:r>
              <a:rPr lang="en-US"/>
              <a:t>Drives rotate at 60 to 250 times per second</a:t>
            </a:r>
          </a:p>
          <a:p>
            <a:pPr lvl="1"/>
            <a:r>
              <a:rPr lang="en-US" b="1">
                <a:solidFill>
                  <a:srgbClr val="3366FF"/>
                </a:solidFill>
              </a:rPr>
              <a:t>Transfer rate</a:t>
            </a:r>
            <a:r>
              <a:rPr lang="en-US">
                <a:solidFill>
                  <a:srgbClr val="3366FF"/>
                </a:solidFill>
              </a:rPr>
              <a:t> </a:t>
            </a:r>
            <a:r>
              <a:rPr lang="en-US"/>
              <a:t>is rate at which data flow between drive and computer</a:t>
            </a:r>
          </a:p>
          <a:p>
            <a:pPr lvl="1"/>
            <a:r>
              <a:rPr lang="en-US" b="1">
                <a:solidFill>
                  <a:srgbClr val="3366FF"/>
                </a:solidFill>
              </a:rPr>
              <a:t>Positioning time</a:t>
            </a:r>
            <a:r>
              <a:rPr lang="en-US">
                <a:solidFill>
                  <a:srgbClr val="3366FF"/>
                </a:solidFill>
              </a:rPr>
              <a:t> </a:t>
            </a:r>
            <a:r>
              <a:rPr lang="en-US"/>
              <a:t>(</a:t>
            </a:r>
            <a:r>
              <a:rPr lang="en-US" b="1">
                <a:solidFill>
                  <a:srgbClr val="3366FF"/>
                </a:solidFill>
              </a:rPr>
              <a:t>random-access time</a:t>
            </a:r>
            <a:r>
              <a:rPr lang="en-US"/>
              <a:t>) is time to move disk arm to desired cylinder (</a:t>
            </a:r>
            <a:r>
              <a:rPr lang="en-US" b="1">
                <a:solidFill>
                  <a:srgbClr val="3366FF"/>
                </a:solidFill>
              </a:rPr>
              <a:t>seek time</a:t>
            </a:r>
            <a:r>
              <a:rPr lang="en-US"/>
              <a:t>) and time for desired sector to rotate under the disk head (</a:t>
            </a:r>
            <a:r>
              <a:rPr lang="en-US" b="1">
                <a:solidFill>
                  <a:srgbClr val="3366FF"/>
                </a:solidFill>
              </a:rPr>
              <a:t>rotational latency</a:t>
            </a:r>
            <a:r>
              <a:rPr lang="en-US"/>
              <a:t>)</a:t>
            </a:r>
          </a:p>
          <a:p>
            <a:pPr lvl="1"/>
            <a:r>
              <a:rPr lang="en-US" b="1">
                <a:solidFill>
                  <a:srgbClr val="3366FF"/>
                </a:solidFill>
              </a:rPr>
              <a:t>Head crash</a:t>
            </a:r>
            <a:r>
              <a:rPr lang="en-US">
                <a:solidFill>
                  <a:srgbClr val="3366FF"/>
                </a:solidFill>
              </a:rPr>
              <a:t> </a:t>
            </a:r>
            <a:r>
              <a:rPr lang="en-US"/>
              <a:t>results from disk head making contact with the disk surface</a:t>
            </a:r>
          </a:p>
          <a:p>
            <a:pPr lvl="2"/>
            <a:r>
              <a:rPr lang="en-US"/>
              <a:t>That</a:t>
            </a:r>
            <a:r>
              <a:rPr lang="ja-JP" altLang="en-US"/>
              <a:t>’</a:t>
            </a:r>
            <a:r>
              <a:rPr lang="en-US" altLang="ja-JP"/>
              <a:t>s bad</a:t>
            </a:r>
          </a:p>
          <a:p>
            <a:r>
              <a:rPr lang="en-US"/>
              <a:t>Disks can be removable</a:t>
            </a:r>
          </a:p>
          <a:p>
            <a:r>
              <a:rPr lang="en-US"/>
              <a:t>Drive attached to computer via </a:t>
            </a:r>
            <a:r>
              <a:rPr lang="en-US" b="1">
                <a:solidFill>
                  <a:srgbClr val="3366FF"/>
                </a:solidFill>
              </a:rPr>
              <a:t>I/O bus</a:t>
            </a:r>
          </a:p>
          <a:p>
            <a:pPr lvl="1"/>
            <a:r>
              <a:rPr lang="en-US"/>
              <a:t>Busses vary, including </a:t>
            </a:r>
            <a:r>
              <a:rPr lang="en-US" b="1">
                <a:solidFill>
                  <a:srgbClr val="3366FF"/>
                </a:solidFill>
              </a:rPr>
              <a:t>EIDE</a:t>
            </a:r>
            <a:r>
              <a:rPr lang="en-US"/>
              <a:t>,</a:t>
            </a:r>
            <a:r>
              <a:rPr lang="en-US" b="1">
                <a:solidFill>
                  <a:srgbClr val="3366FF"/>
                </a:solidFill>
              </a:rPr>
              <a:t> ATA</a:t>
            </a:r>
            <a:r>
              <a:rPr lang="en-US"/>
              <a:t>,</a:t>
            </a:r>
            <a:r>
              <a:rPr lang="en-US" b="1">
                <a:solidFill>
                  <a:srgbClr val="3366FF"/>
                </a:solidFill>
              </a:rPr>
              <a:t> SATA</a:t>
            </a:r>
            <a:r>
              <a:rPr lang="en-US"/>
              <a:t>,</a:t>
            </a:r>
            <a:r>
              <a:rPr lang="en-US" b="1">
                <a:solidFill>
                  <a:srgbClr val="3366FF"/>
                </a:solidFill>
              </a:rPr>
              <a:t> USB</a:t>
            </a:r>
            <a:r>
              <a:rPr lang="en-US"/>
              <a:t>,</a:t>
            </a:r>
            <a:r>
              <a:rPr lang="en-US" b="1">
                <a:solidFill>
                  <a:srgbClr val="3366FF"/>
                </a:solidFill>
              </a:rPr>
              <a:t> Fibre Channel</a:t>
            </a:r>
            <a:r>
              <a:rPr lang="en-US"/>
              <a:t>,</a:t>
            </a:r>
            <a:r>
              <a:rPr lang="en-US" b="1">
                <a:solidFill>
                  <a:srgbClr val="3366FF"/>
                </a:solidFill>
              </a:rPr>
              <a:t> SCSI, SAS, Firewire</a:t>
            </a:r>
          </a:p>
          <a:p>
            <a:pPr lvl="1"/>
            <a:r>
              <a:rPr lang="en-US" b="1">
                <a:solidFill>
                  <a:srgbClr val="3366FF"/>
                </a:solidFill>
              </a:rPr>
              <a:t>Host controller</a:t>
            </a:r>
            <a:r>
              <a:rPr lang="en-US">
                <a:solidFill>
                  <a:srgbClr val="3366FF"/>
                </a:solidFill>
              </a:rPr>
              <a:t> </a:t>
            </a:r>
            <a:r>
              <a:rPr lang="en-US"/>
              <a:t>in computer uses bus to talk to </a:t>
            </a:r>
            <a:r>
              <a:rPr lang="en-US" b="1">
                <a:solidFill>
                  <a:srgbClr val="3366FF"/>
                </a:solidFill>
              </a:rPr>
              <a:t>disk controller</a:t>
            </a:r>
            <a:r>
              <a:rPr lang="en-US">
                <a:solidFill>
                  <a:srgbClr val="3366FF"/>
                </a:solidFill>
              </a:rPr>
              <a:t> </a:t>
            </a:r>
            <a:r>
              <a:rPr lang="en-US"/>
              <a:t>built into drive or storage array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a:t>Directory Structure</a:t>
            </a:r>
          </a:p>
        </p:txBody>
      </p:sp>
      <p:sp>
        <p:nvSpPr>
          <p:cNvPr id="41986" name="Rectangle 3"/>
          <p:cNvSpPr>
            <a:spLocks noGrp="1" noChangeArrowheads="1"/>
          </p:cNvSpPr>
          <p:nvPr>
            <p:ph type="body" idx="1"/>
          </p:nvPr>
        </p:nvSpPr>
        <p:spPr>
          <a:xfrm>
            <a:off x="1289051" y="1374776"/>
            <a:ext cx="9827683" cy="354013"/>
          </a:xfrm>
        </p:spPr>
        <p:txBody>
          <a:bodyPr>
            <a:normAutofit fontScale="77500" lnSpcReduction="20000"/>
          </a:bodyPr>
          <a:lstStyle/>
          <a:p>
            <a:pPr>
              <a:lnSpc>
                <a:spcPct val="90000"/>
              </a:lnSpc>
            </a:pPr>
            <a:r>
              <a:rPr lang="en-US"/>
              <a:t>A collection of nodes containing information about all files</a:t>
            </a:r>
          </a:p>
        </p:txBody>
      </p:sp>
      <p:sp>
        <p:nvSpPr>
          <p:cNvPr id="41987" name="Oval 4"/>
          <p:cNvSpPr>
            <a:spLocks noChangeArrowheads="1"/>
          </p:cNvSpPr>
          <p:nvPr/>
        </p:nvSpPr>
        <p:spPr bwMode="auto">
          <a:xfrm>
            <a:off x="3759200" y="2286000"/>
            <a:ext cx="711200" cy="457200"/>
          </a:xfrm>
          <a:prstGeom prst="ellipse">
            <a:avLst/>
          </a:prstGeom>
          <a:solidFill>
            <a:schemeClr val="bg1"/>
          </a:solidFill>
          <a:ln w="9525">
            <a:solidFill>
              <a:schemeClr val="tx1"/>
            </a:solidFill>
            <a:round/>
            <a:headEnd/>
            <a:tailEnd/>
          </a:ln>
        </p:spPr>
        <p:txBody>
          <a:bodyPr wrap="none" anchor="ctr"/>
          <a:lstStyle/>
          <a:p>
            <a:endParaRPr lang="sk-SK"/>
          </a:p>
        </p:txBody>
      </p:sp>
      <p:sp>
        <p:nvSpPr>
          <p:cNvPr id="41988" name="Oval 5"/>
          <p:cNvSpPr>
            <a:spLocks noChangeArrowheads="1"/>
          </p:cNvSpPr>
          <p:nvPr/>
        </p:nvSpPr>
        <p:spPr bwMode="auto">
          <a:xfrm>
            <a:off x="4775200" y="2286000"/>
            <a:ext cx="711200" cy="457200"/>
          </a:xfrm>
          <a:prstGeom prst="ellipse">
            <a:avLst/>
          </a:prstGeom>
          <a:solidFill>
            <a:schemeClr val="bg1"/>
          </a:solidFill>
          <a:ln w="9525">
            <a:solidFill>
              <a:schemeClr val="tx1"/>
            </a:solidFill>
            <a:round/>
            <a:headEnd/>
            <a:tailEnd/>
          </a:ln>
        </p:spPr>
        <p:txBody>
          <a:bodyPr wrap="none" anchor="ctr"/>
          <a:lstStyle/>
          <a:p>
            <a:endParaRPr lang="sk-SK"/>
          </a:p>
        </p:txBody>
      </p:sp>
      <p:sp>
        <p:nvSpPr>
          <p:cNvPr id="41989" name="Oval 6"/>
          <p:cNvSpPr>
            <a:spLocks noChangeArrowheads="1"/>
          </p:cNvSpPr>
          <p:nvPr/>
        </p:nvSpPr>
        <p:spPr bwMode="auto">
          <a:xfrm>
            <a:off x="5791200" y="2286000"/>
            <a:ext cx="711200" cy="457200"/>
          </a:xfrm>
          <a:prstGeom prst="ellipse">
            <a:avLst/>
          </a:prstGeom>
          <a:solidFill>
            <a:schemeClr val="bg1"/>
          </a:solidFill>
          <a:ln w="9525">
            <a:solidFill>
              <a:schemeClr val="tx1"/>
            </a:solidFill>
            <a:round/>
            <a:headEnd/>
            <a:tailEnd/>
          </a:ln>
        </p:spPr>
        <p:txBody>
          <a:bodyPr wrap="none" anchor="ctr"/>
          <a:lstStyle/>
          <a:p>
            <a:endParaRPr lang="sk-SK"/>
          </a:p>
        </p:txBody>
      </p:sp>
      <p:sp>
        <p:nvSpPr>
          <p:cNvPr id="41990" name="Oval 7"/>
          <p:cNvSpPr>
            <a:spLocks noChangeArrowheads="1"/>
          </p:cNvSpPr>
          <p:nvPr/>
        </p:nvSpPr>
        <p:spPr bwMode="auto">
          <a:xfrm>
            <a:off x="6807200" y="2286000"/>
            <a:ext cx="711200" cy="457200"/>
          </a:xfrm>
          <a:prstGeom prst="ellipse">
            <a:avLst/>
          </a:prstGeom>
          <a:solidFill>
            <a:schemeClr val="bg1"/>
          </a:solidFill>
          <a:ln w="9525">
            <a:solidFill>
              <a:schemeClr val="tx1"/>
            </a:solidFill>
            <a:round/>
            <a:headEnd/>
            <a:tailEnd/>
          </a:ln>
        </p:spPr>
        <p:txBody>
          <a:bodyPr wrap="none" anchor="ctr"/>
          <a:lstStyle/>
          <a:p>
            <a:endParaRPr lang="sk-SK"/>
          </a:p>
        </p:txBody>
      </p:sp>
      <p:sp>
        <p:nvSpPr>
          <p:cNvPr id="41991" name="Oval 8"/>
          <p:cNvSpPr>
            <a:spLocks noChangeArrowheads="1"/>
          </p:cNvSpPr>
          <p:nvPr/>
        </p:nvSpPr>
        <p:spPr bwMode="auto">
          <a:xfrm>
            <a:off x="7823200" y="2590800"/>
            <a:ext cx="711200" cy="457200"/>
          </a:xfrm>
          <a:prstGeom prst="ellipse">
            <a:avLst/>
          </a:prstGeom>
          <a:solidFill>
            <a:schemeClr val="bg1"/>
          </a:solidFill>
          <a:ln w="9525">
            <a:solidFill>
              <a:schemeClr val="tx1"/>
            </a:solidFill>
            <a:round/>
            <a:headEnd/>
            <a:tailEnd/>
          </a:ln>
        </p:spPr>
        <p:txBody>
          <a:bodyPr wrap="none" anchor="ctr"/>
          <a:lstStyle/>
          <a:p>
            <a:endParaRPr lang="sk-SK"/>
          </a:p>
        </p:txBody>
      </p:sp>
      <p:sp>
        <p:nvSpPr>
          <p:cNvPr id="41992" name="Rectangle 9"/>
          <p:cNvSpPr>
            <a:spLocks noChangeArrowheads="1"/>
          </p:cNvSpPr>
          <p:nvPr/>
        </p:nvSpPr>
        <p:spPr bwMode="auto">
          <a:xfrm>
            <a:off x="3759200" y="4267200"/>
            <a:ext cx="609600" cy="609600"/>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84" charset="0"/>
              </a:rPr>
              <a:t>F 1</a:t>
            </a:r>
          </a:p>
        </p:txBody>
      </p:sp>
      <p:sp>
        <p:nvSpPr>
          <p:cNvPr id="41993" name="Rectangle 10"/>
          <p:cNvSpPr>
            <a:spLocks noChangeArrowheads="1"/>
          </p:cNvSpPr>
          <p:nvPr/>
        </p:nvSpPr>
        <p:spPr bwMode="auto">
          <a:xfrm>
            <a:off x="4775200" y="4267200"/>
            <a:ext cx="609600" cy="533400"/>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84" charset="0"/>
              </a:rPr>
              <a:t>F 2</a:t>
            </a:r>
          </a:p>
        </p:txBody>
      </p:sp>
      <p:sp>
        <p:nvSpPr>
          <p:cNvPr id="41994" name="Rectangle 11"/>
          <p:cNvSpPr>
            <a:spLocks noChangeArrowheads="1"/>
          </p:cNvSpPr>
          <p:nvPr/>
        </p:nvSpPr>
        <p:spPr bwMode="auto">
          <a:xfrm>
            <a:off x="5791200" y="4267200"/>
            <a:ext cx="609600" cy="838200"/>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84" charset="0"/>
              </a:rPr>
              <a:t>F 3</a:t>
            </a:r>
          </a:p>
        </p:txBody>
      </p:sp>
      <p:sp>
        <p:nvSpPr>
          <p:cNvPr id="41995" name="Rectangle 12"/>
          <p:cNvSpPr>
            <a:spLocks noChangeArrowheads="1"/>
          </p:cNvSpPr>
          <p:nvPr/>
        </p:nvSpPr>
        <p:spPr bwMode="auto">
          <a:xfrm>
            <a:off x="6807200" y="4267200"/>
            <a:ext cx="609600" cy="457200"/>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84" charset="0"/>
              </a:rPr>
              <a:t>F 4</a:t>
            </a:r>
          </a:p>
        </p:txBody>
      </p:sp>
      <p:sp>
        <p:nvSpPr>
          <p:cNvPr id="41996" name="Rectangle 13"/>
          <p:cNvSpPr>
            <a:spLocks noChangeArrowheads="1"/>
          </p:cNvSpPr>
          <p:nvPr/>
        </p:nvSpPr>
        <p:spPr bwMode="auto">
          <a:xfrm>
            <a:off x="7823200" y="4648200"/>
            <a:ext cx="609600" cy="609600"/>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84" charset="0"/>
              </a:rPr>
              <a:t>F n</a:t>
            </a:r>
          </a:p>
        </p:txBody>
      </p:sp>
      <p:sp>
        <p:nvSpPr>
          <p:cNvPr id="41997" name="Line 14"/>
          <p:cNvSpPr>
            <a:spLocks noChangeShapeType="1"/>
          </p:cNvSpPr>
          <p:nvPr/>
        </p:nvSpPr>
        <p:spPr bwMode="auto">
          <a:xfrm>
            <a:off x="5118100" y="2743200"/>
            <a:ext cx="0" cy="1524000"/>
          </a:xfrm>
          <a:prstGeom prst="line">
            <a:avLst/>
          </a:prstGeom>
          <a:noFill/>
          <a:ln w="9525">
            <a:solidFill>
              <a:schemeClr val="tx1"/>
            </a:solidFill>
            <a:round/>
            <a:headEnd/>
            <a:tailEnd type="arrow" w="med" len="med"/>
          </a:ln>
        </p:spPr>
        <p:txBody>
          <a:bodyPr wrap="none" anchor="ctr"/>
          <a:lstStyle/>
          <a:p>
            <a:endParaRPr lang="sk-SK"/>
          </a:p>
        </p:txBody>
      </p:sp>
      <p:sp>
        <p:nvSpPr>
          <p:cNvPr id="41998" name="Line 15"/>
          <p:cNvSpPr>
            <a:spLocks noChangeShapeType="1"/>
          </p:cNvSpPr>
          <p:nvPr/>
        </p:nvSpPr>
        <p:spPr bwMode="auto">
          <a:xfrm>
            <a:off x="6096000" y="2743200"/>
            <a:ext cx="0" cy="1524000"/>
          </a:xfrm>
          <a:prstGeom prst="line">
            <a:avLst/>
          </a:prstGeom>
          <a:noFill/>
          <a:ln w="9525">
            <a:solidFill>
              <a:schemeClr val="tx1"/>
            </a:solidFill>
            <a:round/>
            <a:headEnd/>
            <a:tailEnd type="arrow" w="med" len="med"/>
          </a:ln>
        </p:spPr>
        <p:txBody>
          <a:bodyPr wrap="none" anchor="ctr"/>
          <a:lstStyle/>
          <a:p>
            <a:endParaRPr lang="sk-SK"/>
          </a:p>
        </p:txBody>
      </p:sp>
      <p:sp>
        <p:nvSpPr>
          <p:cNvPr id="41999" name="Line 16"/>
          <p:cNvSpPr>
            <a:spLocks noChangeShapeType="1"/>
          </p:cNvSpPr>
          <p:nvPr/>
        </p:nvSpPr>
        <p:spPr bwMode="auto">
          <a:xfrm>
            <a:off x="8128000" y="3048000"/>
            <a:ext cx="0" cy="1600200"/>
          </a:xfrm>
          <a:prstGeom prst="line">
            <a:avLst/>
          </a:prstGeom>
          <a:noFill/>
          <a:ln w="9525">
            <a:solidFill>
              <a:schemeClr val="tx1"/>
            </a:solidFill>
            <a:round/>
            <a:headEnd/>
            <a:tailEnd type="arrow" w="med" len="med"/>
          </a:ln>
        </p:spPr>
        <p:txBody>
          <a:bodyPr wrap="none" anchor="ctr"/>
          <a:lstStyle/>
          <a:p>
            <a:endParaRPr lang="sk-SK"/>
          </a:p>
        </p:txBody>
      </p:sp>
      <p:sp>
        <p:nvSpPr>
          <p:cNvPr id="42000" name="Line 17"/>
          <p:cNvSpPr>
            <a:spLocks noChangeShapeType="1"/>
          </p:cNvSpPr>
          <p:nvPr/>
        </p:nvSpPr>
        <p:spPr bwMode="auto">
          <a:xfrm>
            <a:off x="7112000" y="2743200"/>
            <a:ext cx="0" cy="1524000"/>
          </a:xfrm>
          <a:prstGeom prst="line">
            <a:avLst/>
          </a:prstGeom>
          <a:noFill/>
          <a:ln w="9525">
            <a:solidFill>
              <a:schemeClr val="tx1"/>
            </a:solidFill>
            <a:round/>
            <a:headEnd/>
            <a:tailEnd type="arrow" w="med" len="med"/>
          </a:ln>
        </p:spPr>
        <p:txBody>
          <a:bodyPr wrap="none" anchor="ctr"/>
          <a:lstStyle/>
          <a:p>
            <a:endParaRPr lang="sk-SK"/>
          </a:p>
        </p:txBody>
      </p:sp>
      <p:sp>
        <p:nvSpPr>
          <p:cNvPr id="42001" name="Line 18"/>
          <p:cNvSpPr>
            <a:spLocks noChangeShapeType="1"/>
          </p:cNvSpPr>
          <p:nvPr/>
        </p:nvSpPr>
        <p:spPr bwMode="auto">
          <a:xfrm>
            <a:off x="4064000" y="2743200"/>
            <a:ext cx="0" cy="1524000"/>
          </a:xfrm>
          <a:prstGeom prst="line">
            <a:avLst/>
          </a:prstGeom>
          <a:noFill/>
          <a:ln w="9525">
            <a:solidFill>
              <a:schemeClr val="tx1"/>
            </a:solidFill>
            <a:round/>
            <a:headEnd/>
            <a:tailEnd type="arrow" w="med" len="med"/>
          </a:ln>
        </p:spPr>
        <p:txBody>
          <a:bodyPr wrap="none" anchor="ctr"/>
          <a:lstStyle/>
          <a:p>
            <a:endParaRPr lang="sk-SK"/>
          </a:p>
        </p:txBody>
      </p:sp>
      <p:sp>
        <p:nvSpPr>
          <p:cNvPr id="42002" name="Freeform 19"/>
          <p:cNvSpPr>
            <a:spLocks/>
          </p:cNvSpPr>
          <p:nvPr/>
        </p:nvSpPr>
        <p:spPr bwMode="auto">
          <a:xfrm>
            <a:off x="3384552" y="1962150"/>
            <a:ext cx="5581649" cy="1473200"/>
          </a:xfrm>
          <a:custGeom>
            <a:avLst/>
            <a:gdLst>
              <a:gd name="T0" fmla="*/ 2147483647 w 2637"/>
              <a:gd name="T1" fmla="*/ 2147483647 h 928"/>
              <a:gd name="T2" fmla="*/ 2147483647 w 2637"/>
              <a:gd name="T3" fmla="*/ 2147483647 h 928"/>
              <a:gd name="T4" fmla="*/ 2147483647 w 2637"/>
              <a:gd name="T5" fmla="*/ 2147483647 h 928"/>
              <a:gd name="T6" fmla="*/ 2147483647 w 2637"/>
              <a:gd name="T7" fmla="*/ 2147483647 h 928"/>
              <a:gd name="T8" fmla="*/ 2147483647 w 2637"/>
              <a:gd name="T9" fmla="*/ 0 h 928"/>
              <a:gd name="T10" fmla="*/ 2147483647 w 2637"/>
              <a:gd name="T11" fmla="*/ 2147483647 h 928"/>
              <a:gd name="T12" fmla="*/ 2147483647 w 2637"/>
              <a:gd name="T13" fmla="*/ 2147483647 h 928"/>
              <a:gd name="T14" fmla="*/ 2147483647 w 2637"/>
              <a:gd name="T15" fmla="*/ 2147483647 h 928"/>
              <a:gd name="T16" fmla="*/ 2147483647 w 2637"/>
              <a:gd name="T17" fmla="*/ 2147483647 h 928"/>
              <a:gd name="T18" fmla="*/ 2147483647 w 2637"/>
              <a:gd name="T19" fmla="*/ 2147483647 h 928"/>
              <a:gd name="T20" fmla="*/ 2147483647 w 2637"/>
              <a:gd name="T21" fmla="*/ 2147483647 h 928"/>
              <a:gd name="T22" fmla="*/ 2147483647 w 2637"/>
              <a:gd name="T23" fmla="*/ 2147483647 h 928"/>
              <a:gd name="T24" fmla="*/ 2147483647 w 2637"/>
              <a:gd name="T25" fmla="*/ 2147483647 h 928"/>
              <a:gd name="T26" fmla="*/ 2147483647 w 2637"/>
              <a:gd name="T27" fmla="*/ 2147483647 h 928"/>
              <a:gd name="T28" fmla="*/ 2147483647 w 2637"/>
              <a:gd name="T29" fmla="*/ 2147483647 h 928"/>
              <a:gd name="T30" fmla="*/ 2147483647 w 2637"/>
              <a:gd name="T31" fmla="*/ 2147483647 h 928"/>
              <a:gd name="T32" fmla="*/ 2147483647 w 2637"/>
              <a:gd name="T33" fmla="*/ 2147483647 h 928"/>
              <a:gd name="T34" fmla="*/ 2147483647 w 2637"/>
              <a:gd name="T35" fmla="*/ 2147483647 h 928"/>
              <a:gd name="T36" fmla="*/ 2147483647 w 2637"/>
              <a:gd name="T37" fmla="*/ 2147483647 h 928"/>
              <a:gd name="T38" fmla="*/ 2147483647 w 2637"/>
              <a:gd name="T39" fmla="*/ 2147483647 h 928"/>
              <a:gd name="T40" fmla="*/ 2147483647 w 2637"/>
              <a:gd name="T41" fmla="*/ 2147483647 h 928"/>
              <a:gd name="T42" fmla="*/ 2147483647 w 2637"/>
              <a:gd name="T43" fmla="*/ 2147483647 h 928"/>
              <a:gd name="T44" fmla="*/ 2147483647 w 2637"/>
              <a:gd name="T45" fmla="*/ 2147483647 h 928"/>
              <a:gd name="T46" fmla="*/ 2147483647 w 2637"/>
              <a:gd name="T47" fmla="*/ 2147483647 h 928"/>
              <a:gd name="T48" fmla="*/ 2147483647 w 2637"/>
              <a:gd name="T49" fmla="*/ 2147483647 h 928"/>
              <a:gd name="T50" fmla="*/ 2147483647 w 2637"/>
              <a:gd name="T51" fmla="*/ 2147483647 h 9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37"/>
              <a:gd name="T79" fmla="*/ 0 h 928"/>
              <a:gd name="T80" fmla="*/ 2637 w 2637"/>
              <a:gd name="T81" fmla="*/ 928 h 9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37" h="928">
                <a:moveTo>
                  <a:pt x="10" y="328"/>
                </a:moveTo>
                <a:cubicBezTo>
                  <a:pt x="14" y="291"/>
                  <a:pt x="6" y="248"/>
                  <a:pt x="28" y="219"/>
                </a:cubicBezTo>
                <a:cubicBezTo>
                  <a:pt x="124" y="92"/>
                  <a:pt x="264" y="66"/>
                  <a:pt x="410" y="37"/>
                </a:cubicBezTo>
                <a:cubicBezTo>
                  <a:pt x="516" y="16"/>
                  <a:pt x="457" y="14"/>
                  <a:pt x="583" y="10"/>
                </a:cubicBezTo>
                <a:cubicBezTo>
                  <a:pt x="728" y="5"/>
                  <a:pt x="874" y="3"/>
                  <a:pt x="1019" y="0"/>
                </a:cubicBezTo>
                <a:cubicBezTo>
                  <a:pt x="1146" y="3"/>
                  <a:pt x="1274" y="3"/>
                  <a:pt x="1401" y="10"/>
                </a:cubicBezTo>
                <a:cubicBezTo>
                  <a:pt x="1485" y="15"/>
                  <a:pt x="1571" y="41"/>
                  <a:pt x="1655" y="55"/>
                </a:cubicBezTo>
                <a:cubicBezTo>
                  <a:pt x="1733" y="86"/>
                  <a:pt x="1819" y="108"/>
                  <a:pt x="1901" y="128"/>
                </a:cubicBezTo>
                <a:cubicBezTo>
                  <a:pt x="1942" y="148"/>
                  <a:pt x="1975" y="152"/>
                  <a:pt x="2019" y="164"/>
                </a:cubicBezTo>
                <a:cubicBezTo>
                  <a:pt x="2098" y="185"/>
                  <a:pt x="2162" y="200"/>
                  <a:pt x="2246" y="210"/>
                </a:cubicBezTo>
                <a:cubicBezTo>
                  <a:pt x="2293" y="226"/>
                  <a:pt x="2338" y="230"/>
                  <a:pt x="2382" y="255"/>
                </a:cubicBezTo>
                <a:cubicBezTo>
                  <a:pt x="2439" y="287"/>
                  <a:pt x="2477" y="343"/>
                  <a:pt x="2519" y="391"/>
                </a:cubicBezTo>
                <a:cubicBezTo>
                  <a:pt x="2536" y="410"/>
                  <a:pt x="2562" y="423"/>
                  <a:pt x="2573" y="446"/>
                </a:cubicBezTo>
                <a:cubicBezTo>
                  <a:pt x="2594" y="488"/>
                  <a:pt x="2606" y="529"/>
                  <a:pt x="2619" y="573"/>
                </a:cubicBezTo>
                <a:cubicBezTo>
                  <a:pt x="2624" y="591"/>
                  <a:pt x="2637" y="628"/>
                  <a:pt x="2637" y="628"/>
                </a:cubicBezTo>
                <a:cubicBezTo>
                  <a:pt x="2634" y="654"/>
                  <a:pt x="2634" y="707"/>
                  <a:pt x="2619" y="737"/>
                </a:cubicBezTo>
                <a:cubicBezTo>
                  <a:pt x="2582" y="812"/>
                  <a:pt x="2477" y="854"/>
                  <a:pt x="2401" y="873"/>
                </a:cubicBezTo>
                <a:cubicBezTo>
                  <a:pt x="2341" y="911"/>
                  <a:pt x="2270" y="909"/>
                  <a:pt x="2201" y="919"/>
                </a:cubicBezTo>
                <a:cubicBezTo>
                  <a:pt x="1832" y="915"/>
                  <a:pt x="1500" y="928"/>
                  <a:pt x="1146" y="873"/>
                </a:cubicBezTo>
                <a:cubicBezTo>
                  <a:pt x="917" y="837"/>
                  <a:pt x="702" y="728"/>
                  <a:pt x="474" y="700"/>
                </a:cubicBezTo>
                <a:cubicBezTo>
                  <a:pt x="465" y="697"/>
                  <a:pt x="455" y="695"/>
                  <a:pt x="446" y="691"/>
                </a:cubicBezTo>
                <a:cubicBezTo>
                  <a:pt x="434" y="686"/>
                  <a:pt x="423" y="677"/>
                  <a:pt x="410" y="673"/>
                </a:cubicBezTo>
                <a:cubicBezTo>
                  <a:pt x="297" y="636"/>
                  <a:pt x="185" y="632"/>
                  <a:pt x="83" y="564"/>
                </a:cubicBezTo>
                <a:cubicBezTo>
                  <a:pt x="47" y="512"/>
                  <a:pt x="45" y="458"/>
                  <a:pt x="28" y="400"/>
                </a:cubicBezTo>
                <a:cubicBezTo>
                  <a:pt x="28" y="400"/>
                  <a:pt x="5" y="332"/>
                  <a:pt x="1" y="319"/>
                </a:cubicBezTo>
                <a:cubicBezTo>
                  <a:pt x="0" y="315"/>
                  <a:pt x="7" y="325"/>
                  <a:pt x="10" y="328"/>
                </a:cubicBezTo>
                <a:close/>
              </a:path>
            </a:pathLst>
          </a:custGeom>
          <a:noFill/>
          <a:ln w="9525" cap="flat" cmpd="sng">
            <a:solidFill>
              <a:schemeClr val="tx1"/>
            </a:solidFill>
            <a:prstDash val="solid"/>
            <a:round/>
            <a:headEnd/>
            <a:tailEnd/>
          </a:ln>
        </p:spPr>
        <p:txBody>
          <a:bodyPr wrap="none" anchor="ctr"/>
          <a:lstStyle/>
          <a:p>
            <a:endParaRPr lang="sk-SK"/>
          </a:p>
        </p:txBody>
      </p:sp>
      <p:sp>
        <p:nvSpPr>
          <p:cNvPr id="42003" name="Freeform 20"/>
          <p:cNvSpPr>
            <a:spLocks/>
          </p:cNvSpPr>
          <p:nvPr/>
        </p:nvSpPr>
        <p:spPr bwMode="auto">
          <a:xfrm>
            <a:off x="3149600" y="3886200"/>
            <a:ext cx="5683251" cy="1600200"/>
          </a:xfrm>
          <a:custGeom>
            <a:avLst/>
            <a:gdLst>
              <a:gd name="T0" fmla="*/ 2147483647 w 2637"/>
              <a:gd name="T1" fmla="*/ 2147483647 h 928"/>
              <a:gd name="T2" fmla="*/ 2147483647 w 2637"/>
              <a:gd name="T3" fmla="*/ 2147483647 h 928"/>
              <a:gd name="T4" fmla="*/ 2147483647 w 2637"/>
              <a:gd name="T5" fmla="*/ 2147483647 h 928"/>
              <a:gd name="T6" fmla="*/ 2147483647 w 2637"/>
              <a:gd name="T7" fmla="*/ 2147483647 h 928"/>
              <a:gd name="T8" fmla="*/ 2147483647 w 2637"/>
              <a:gd name="T9" fmla="*/ 0 h 928"/>
              <a:gd name="T10" fmla="*/ 2147483647 w 2637"/>
              <a:gd name="T11" fmla="*/ 2147483647 h 928"/>
              <a:gd name="T12" fmla="*/ 2147483647 w 2637"/>
              <a:gd name="T13" fmla="*/ 2147483647 h 928"/>
              <a:gd name="T14" fmla="*/ 2147483647 w 2637"/>
              <a:gd name="T15" fmla="*/ 2147483647 h 928"/>
              <a:gd name="T16" fmla="*/ 2147483647 w 2637"/>
              <a:gd name="T17" fmla="*/ 2147483647 h 928"/>
              <a:gd name="T18" fmla="*/ 2147483647 w 2637"/>
              <a:gd name="T19" fmla="*/ 2147483647 h 928"/>
              <a:gd name="T20" fmla="*/ 2147483647 w 2637"/>
              <a:gd name="T21" fmla="*/ 2147483647 h 928"/>
              <a:gd name="T22" fmla="*/ 2147483647 w 2637"/>
              <a:gd name="T23" fmla="*/ 2147483647 h 928"/>
              <a:gd name="T24" fmla="*/ 2147483647 w 2637"/>
              <a:gd name="T25" fmla="*/ 2147483647 h 928"/>
              <a:gd name="T26" fmla="*/ 2147483647 w 2637"/>
              <a:gd name="T27" fmla="*/ 2147483647 h 928"/>
              <a:gd name="T28" fmla="*/ 2147483647 w 2637"/>
              <a:gd name="T29" fmla="*/ 2147483647 h 928"/>
              <a:gd name="T30" fmla="*/ 2147483647 w 2637"/>
              <a:gd name="T31" fmla="*/ 2147483647 h 928"/>
              <a:gd name="T32" fmla="*/ 2147483647 w 2637"/>
              <a:gd name="T33" fmla="*/ 2147483647 h 928"/>
              <a:gd name="T34" fmla="*/ 2147483647 w 2637"/>
              <a:gd name="T35" fmla="*/ 2147483647 h 928"/>
              <a:gd name="T36" fmla="*/ 2147483647 w 2637"/>
              <a:gd name="T37" fmla="*/ 2147483647 h 928"/>
              <a:gd name="T38" fmla="*/ 2147483647 w 2637"/>
              <a:gd name="T39" fmla="*/ 2147483647 h 928"/>
              <a:gd name="T40" fmla="*/ 2147483647 w 2637"/>
              <a:gd name="T41" fmla="*/ 2147483647 h 928"/>
              <a:gd name="T42" fmla="*/ 2147483647 w 2637"/>
              <a:gd name="T43" fmla="*/ 2147483647 h 928"/>
              <a:gd name="T44" fmla="*/ 2147483647 w 2637"/>
              <a:gd name="T45" fmla="*/ 2147483647 h 928"/>
              <a:gd name="T46" fmla="*/ 2147483647 w 2637"/>
              <a:gd name="T47" fmla="*/ 2147483647 h 928"/>
              <a:gd name="T48" fmla="*/ 2147483647 w 2637"/>
              <a:gd name="T49" fmla="*/ 2147483647 h 928"/>
              <a:gd name="T50" fmla="*/ 2147483647 w 2637"/>
              <a:gd name="T51" fmla="*/ 2147483647 h 9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37"/>
              <a:gd name="T79" fmla="*/ 0 h 928"/>
              <a:gd name="T80" fmla="*/ 2637 w 2637"/>
              <a:gd name="T81" fmla="*/ 928 h 9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37" h="928">
                <a:moveTo>
                  <a:pt x="10" y="328"/>
                </a:moveTo>
                <a:cubicBezTo>
                  <a:pt x="14" y="291"/>
                  <a:pt x="6" y="248"/>
                  <a:pt x="28" y="219"/>
                </a:cubicBezTo>
                <a:cubicBezTo>
                  <a:pt x="124" y="92"/>
                  <a:pt x="264" y="66"/>
                  <a:pt x="410" y="37"/>
                </a:cubicBezTo>
                <a:cubicBezTo>
                  <a:pt x="516" y="16"/>
                  <a:pt x="457" y="14"/>
                  <a:pt x="583" y="10"/>
                </a:cubicBezTo>
                <a:cubicBezTo>
                  <a:pt x="728" y="5"/>
                  <a:pt x="874" y="3"/>
                  <a:pt x="1019" y="0"/>
                </a:cubicBezTo>
                <a:cubicBezTo>
                  <a:pt x="1146" y="3"/>
                  <a:pt x="1274" y="3"/>
                  <a:pt x="1401" y="10"/>
                </a:cubicBezTo>
                <a:cubicBezTo>
                  <a:pt x="1485" y="15"/>
                  <a:pt x="1571" y="41"/>
                  <a:pt x="1655" y="55"/>
                </a:cubicBezTo>
                <a:cubicBezTo>
                  <a:pt x="1733" y="86"/>
                  <a:pt x="1819" y="108"/>
                  <a:pt x="1901" y="128"/>
                </a:cubicBezTo>
                <a:cubicBezTo>
                  <a:pt x="1942" y="148"/>
                  <a:pt x="1975" y="152"/>
                  <a:pt x="2019" y="164"/>
                </a:cubicBezTo>
                <a:cubicBezTo>
                  <a:pt x="2098" y="185"/>
                  <a:pt x="2162" y="200"/>
                  <a:pt x="2246" y="210"/>
                </a:cubicBezTo>
                <a:cubicBezTo>
                  <a:pt x="2293" y="226"/>
                  <a:pt x="2338" y="230"/>
                  <a:pt x="2382" y="255"/>
                </a:cubicBezTo>
                <a:cubicBezTo>
                  <a:pt x="2439" y="287"/>
                  <a:pt x="2477" y="343"/>
                  <a:pt x="2519" y="391"/>
                </a:cubicBezTo>
                <a:cubicBezTo>
                  <a:pt x="2536" y="410"/>
                  <a:pt x="2562" y="423"/>
                  <a:pt x="2573" y="446"/>
                </a:cubicBezTo>
                <a:cubicBezTo>
                  <a:pt x="2594" y="488"/>
                  <a:pt x="2606" y="529"/>
                  <a:pt x="2619" y="573"/>
                </a:cubicBezTo>
                <a:cubicBezTo>
                  <a:pt x="2624" y="591"/>
                  <a:pt x="2637" y="628"/>
                  <a:pt x="2637" y="628"/>
                </a:cubicBezTo>
                <a:cubicBezTo>
                  <a:pt x="2634" y="654"/>
                  <a:pt x="2634" y="707"/>
                  <a:pt x="2619" y="737"/>
                </a:cubicBezTo>
                <a:cubicBezTo>
                  <a:pt x="2582" y="812"/>
                  <a:pt x="2477" y="854"/>
                  <a:pt x="2401" y="873"/>
                </a:cubicBezTo>
                <a:cubicBezTo>
                  <a:pt x="2341" y="911"/>
                  <a:pt x="2270" y="909"/>
                  <a:pt x="2201" y="919"/>
                </a:cubicBezTo>
                <a:cubicBezTo>
                  <a:pt x="1832" y="915"/>
                  <a:pt x="1500" y="928"/>
                  <a:pt x="1146" y="873"/>
                </a:cubicBezTo>
                <a:cubicBezTo>
                  <a:pt x="917" y="837"/>
                  <a:pt x="702" y="728"/>
                  <a:pt x="474" y="700"/>
                </a:cubicBezTo>
                <a:cubicBezTo>
                  <a:pt x="465" y="697"/>
                  <a:pt x="455" y="695"/>
                  <a:pt x="446" y="691"/>
                </a:cubicBezTo>
                <a:cubicBezTo>
                  <a:pt x="434" y="686"/>
                  <a:pt x="423" y="677"/>
                  <a:pt x="410" y="673"/>
                </a:cubicBezTo>
                <a:cubicBezTo>
                  <a:pt x="297" y="636"/>
                  <a:pt x="185" y="632"/>
                  <a:pt x="83" y="564"/>
                </a:cubicBezTo>
                <a:cubicBezTo>
                  <a:pt x="47" y="512"/>
                  <a:pt x="45" y="458"/>
                  <a:pt x="28" y="400"/>
                </a:cubicBezTo>
                <a:cubicBezTo>
                  <a:pt x="28" y="400"/>
                  <a:pt x="5" y="332"/>
                  <a:pt x="1" y="319"/>
                </a:cubicBezTo>
                <a:cubicBezTo>
                  <a:pt x="0" y="315"/>
                  <a:pt x="7" y="325"/>
                  <a:pt x="10" y="328"/>
                </a:cubicBezTo>
                <a:close/>
              </a:path>
            </a:pathLst>
          </a:custGeom>
          <a:noFill/>
          <a:ln w="9525" cap="flat" cmpd="sng">
            <a:solidFill>
              <a:schemeClr val="tx1"/>
            </a:solidFill>
            <a:prstDash val="solid"/>
            <a:round/>
            <a:headEnd/>
            <a:tailEnd/>
          </a:ln>
        </p:spPr>
        <p:txBody>
          <a:bodyPr wrap="none" anchor="ctr"/>
          <a:lstStyle/>
          <a:p>
            <a:endParaRPr lang="sk-SK"/>
          </a:p>
        </p:txBody>
      </p:sp>
      <p:sp>
        <p:nvSpPr>
          <p:cNvPr id="42004" name="Text Box 21"/>
          <p:cNvSpPr txBox="1">
            <a:spLocks noChangeArrowheads="1"/>
          </p:cNvSpPr>
          <p:nvPr/>
        </p:nvSpPr>
        <p:spPr bwMode="auto">
          <a:xfrm>
            <a:off x="1905568" y="2284692"/>
            <a:ext cx="1107996" cy="369332"/>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84" charset="0"/>
              </a:rPr>
              <a:t>Directory</a:t>
            </a:r>
          </a:p>
        </p:txBody>
      </p:sp>
      <p:sp>
        <p:nvSpPr>
          <p:cNvPr id="42005" name="Text Box 22"/>
          <p:cNvSpPr txBox="1">
            <a:spLocks noChangeArrowheads="1"/>
          </p:cNvSpPr>
          <p:nvPr/>
        </p:nvSpPr>
        <p:spPr bwMode="auto">
          <a:xfrm>
            <a:off x="2021977" y="4189692"/>
            <a:ext cx="671979" cy="369332"/>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84" charset="0"/>
              </a:rPr>
              <a:t>Files</a:t>
            </a:r>
          </a:p>
        </p:txBody>
      </p:sp>
      <p:sp>
        <p:nvSpPr>
          <p:cNvPr id="42006" name="Rectangle 23"/>
          <p:cNvSpPr>
            <a:spLocks noChangeArrowheads="1"/>
          </p:cNvSpPr>
          <p:nvPr/>
        </p:nvSpPr>
        <p:spPr bwMode="auto">
          <a:xfrm>
            <a:off x="1320800" y="5638800"/>
            <a:ext cx="10136717" cy="381000"/>
          </a:xfrm>
          <a:prstGeom prst="rect">
            <a:avLst/>
          </a:prstGeom>
          <a:noFill/>
          <a:ln w="9525">
            <a:noFill/>
            <a:miter lim="800000"/>
            <a:headEnd/>
            <a:tailEnd/>
          </a:ln>
        </p:spPr>
        <p:txBody>
          <a:bodyPr/>
          <a:lstStyle/>
          <a:p>
            <a:r>
              <a:rPr lang="en-US">
                <a:latin typeface="Helvetica" pitchFamily="-84" charset="0"/>
              </a:rPr>
              <a:t>Both the directory structure and the files reside on disk</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2"/>
          <p:cNvSpPr>
            <a:spLocks noGrp="1"/>
          </p:cNvSpPr>
          <p:nvPr>
            <p:ph type="title" idx="4294967295"/>
          </p:nvPr>
        </p:nvSpPr>
        <p:spPr/>
        <p:txBody>
          <a:bodyPr/>
          <a:lstStyle/>
          <a:p>
            <a:pPr eaLnBrk="1" hangingPunct="1"/>
            <a:r>
              <a:rPr lang="en-US"/>
              <a:t>Disk Structure</a:t>
            </a:r>
          </a:p>
        </p:txBody>
      </p:sp>
      <p:sp>
        <p:nvSpPr>
          <p:cNvPr id="44034" name="Content Placeholder 3"/>
          <p:cNvSpPr>
            <a:spLocks noGrp="1"/>
          </p:cNvSpPr>
          <p:nvPr>
            <p:ph idx="4294967295"/>
          </p:nvPr>
        </p:nvSpPr>
        <p:spPr>
          <a:xfrm>
            <a:off x="1075267" y="1233489"/>
            <a:ext cx="10263717" cy="4530725"/>
          </a:xfrm>
        </p:spPr>
        <p:txBody>
          <a:bodyPr>
            <a:normAutofit fontScale="92500" lnSpcReduction="10000"/>
          </a:bodyPr>
          <a:lstStyle/>
          <a:p>
            <a:r>
              <a:rPr lang="en-US"/>
              <a:t>Disk can be subdivided into </a:t>
            </a:r>
            <a:r>
              <a:rPr lang="en-US" b="1">
                <a:solidFill>
                  <a:srgbClr val="3366FF"/>
                </a:solidFill>
              </a:rPr>
              <a:t>partitions</a:t>
            </a:r>
          </a:p>
          <a:p>
            <a:r>
              <a:rPr lang="en-US"/>
              <a:t>Disks or partitions can be </a:t>
            </a:r>
            <a:r>
              <a:rPr lang="en-US" b="1">
                <a:solidFill>
                  <a:srgbClr val="3366FF"/>
                </a:solidFill>
              </a:rPr>
              <a:t>RAID </a:t>
            </a:r>
            <a:r>
              <a:rPr lang="en-US"/>
              <a:t>protected against failure</a:t>
            </a:r>
          </a:p>
          <a:p>
            <a:r>
              <a:rPr lang="en-US"/>
              <a:t>Disk or partition can be used </a:t>
            </a:r>
            <a:r>
              <a:rPr lang="en-US" b="1">
                <a:solidFill>
                  <a:srgbClr val="3366FF"/>
                </a:solidFill>
              </a:rPr>
              <a:t>raw</a:t>
            </a:r>
            <a:r>
              <a:rPr lang="en-US">
                <a:solidFill>
                  <a:srgbClr val="3366FF"/>
                </a:solidFill>
              </a:rPr>
              <a:t> </a:t>
            </a:r>
            <a:r>
              <a:rPr lang="en-US"/>
              <a:t>– without a file system, or </a:t>
            </a:r>
            <a:r>
              <a:rPr lang="en-US" b="1">
                <a:solidFill>
                  <a:srgbClr val="3366FF"/>
                </a:solidFill>
              </a:rPr>
              <a:t>formatted</a:t>
            </a:r>
            <a:r>
              <a:rPr lang="en-US">
                <a:solidFill>
                  <a:srgbClr val="3366FF"/>
                </a:solidFill>
              </a:rPr>
              <a:t> </a:t>
            </a:r>
            <a:r>
              <a:rPr lang="en-US"/>
              <a:t>with a file system</a:t>
            </a:r>
          </a:p>
          <a:p>
            <a:r>
              <a:rPr lang="en-US"/>
              <a:t>Partitions also known as minidisks, slices</a:t>
            </a:r>
          </a:p>
          <a:p>
            <a:r>
              <a:rPr lang="en-US"/>
              <a:t>Entity containing file system known as a </a:t>
            </a:r>
            <a:r>
              <a:rPr lang="en-US" b="1">
                <a:solidFill>
                  <a:srgbClr val="3366FF"/>
                </a:solidFill>
              </a:rPr>
              <a:t>volume</a:t>
            </a:r>
          </a:p>
          <a:p>
            <a:r>
              <a:rPr lang="en-US"/>
              <a:t>Each volume containing file system also tracks that file system</a:t>
            </a:r>
            <a:r>
              <a:rPr lang="ja-JP" altLang="en-US"/>
              <a:t>’</a:t>
            </a:r>
            <a:r>
              <a:rPr lang="en-US" altLang="ja-JP"/>
              <a:t>s info in </a:t>
            </a:r>
            <a:r>
              <a:rPr lang="en-US" altLang="ja-JP" b="1">
                <a:solidFill>
                  <a:srgbClr val="3366FF"/>
                </a:solidFill>
              </a:rPr>
              <a:t>device directory</a:t>
            </a:r>
            <a:r>
              <a:rPr lang="en-US" altLang="ja-JP">
                <a:solidFill>
                  <a:srgbClr val="3366FF"/>
                </a:solidFill>
              </a:rPr>
              <a:t> </a:t>
            </a:r>
            <a:r>
              <a:rPr lang="en-US" altLang="ja-JP"/>
              <a:t>or </a:t>
            </a:r>
            <a:r>
              <a:rPr lang="en-US" altLang="ja-JP" b="1">
                <a:solidFill>
                  <a:srgbClr val="3366FF"/>
                </a:solidFill>
              </a:rPr>
              <a:t>volume table of contents</a:t>
            </a:r>
          </a:p>
          <a:p>
            <a:r>
              <a:rPr lang="en-US"/>
              <a:t>As well as </a:t>
            </a:r>
            <a:r>
              <a:rPr lang="en-US" b="1">
                <a:solidFill>
                  <a:srgbClr val="3366FF"/>
                </a:solidFill>
              </a:rPr>
              <a:t>general-purpose file systems</a:t>
            </a:r>
            <a:r>
              <a:rPr lang="en-US">
                <a:solidFill>
                  <a:srgbClr val="3366FF"/>
                </a:solidFill>
              </a:rPr>
              <a:t> </a:t>
            </a:r>
            <a:r>
              <a:rPr lang="en-US"/>
              <a:t>there are many </a:t>
            </a:r>
            <a:r>
              <a:rPr lang="en-US" b="1">
                <a:solidFill>
                  <a:srgbClr val="3366FF"/>
                </a:solidFill>
              </a:rPr>
              <a:t>special-purpose file systems</a:t>
            </a:r>
            <a:r>
              <a:rPr lang="en-US"/>
              <a:t>, frequently all within the same operating system or computer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a:xfrm>
            <a:off x="1096433" y="277813"/>
            <a:ext cx="10972800" cy="576262"/>
          </a:xfrm>
        </p:spPr>
        <p:txBody>
          <a:bodyPr>
            <a:normAutofit fontScale="90000"/>
          </a:bodyPr>
          <a:lstStyle/>
          <a:p>
            <a:pPr eaLnBrk="1" hangingPunct="1"/>
            <a:r>
              <a:rPr lang="en-US"/>
              <a:t>A Typical File-system Organization</a:t>
            </a:r>
          </a:p>
        </p:txBody>
      </p:sp>
      <p:pic>
        <p:nvPicPr>
          <p:cNvPr id="2052" name="Picture 4" descr="volume types">
            <a:extLst>
              <a:ext uri="{FF2B5EF4-FFF2-40B4-BE49-F238E27FC236}">
                <a16:creationId xmlns:a16="http://schemas.microsoft.com/office/drawing/2014/main" id="{8FCAA152-4C74-3A10-D037-B0A4757C5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374" y="854075"/>
            <a:ext cx="6675401" cy="5644497"/>
          </a:xfrm>
          <a:prstGeom prst="rect">
            <a:avLst/>
          </a:prstGeom>
          <a:noFill/>
          <a:extLst>
            <a:ext uri="{909E8E84-426E-40DD-AFC4-6F175D3DCCD1}">
              <a14:hiddenFill xmlns:a14="http://schemas.microsoft.com/office/drawing/2010/main">
                <a:solidFill>
                  <a:srgbClr val="FFFFFF"/>
                </a:solidFill>
              </a14:hiddenFill>
            </a:ext>
          </a:extLst>
        </p:spPr>
      </p:pic>
      <p:sp>
        <p:nvSpPr>
          <p:cNvPr id="3" name="BlokTextu 2">
            <a:extLst>
              <a:ext uri="{FF2B5EF4-FFF2-40B4-BE49-F238E27FC236}">
                <a16:creationId xmlns:a16="http://schemas.microsoft.com/office/drawing/2014/main" id="{4DDA1B11-4765-6784-1F82-CB2D61B8A492}"/>
              </a:ext>
            </a:extLst>
          </p:cNvPr>
          <p:cNvSpPr txBox="1"/>
          <p:nvPr/>
        </p:nvSpPr>
        <p:spPr>
          <a:xfrm>
            <a:off x="1034040" y="6498572"/>
            <a:ext cx="6463116" cy="369332"/>
          </a:xfrm>
          <a:prstGeom prst="rect">
            <a:avLst/>
          </a:prstGeom>
          <a:noFill/>
        </p:spPr>
        <p:txBody>
          <a:bodyPr wrap="none" rtlCol="0">
            <a:spAutoFit/>
          </a:bodyPr>
          <a:lstStyle/>
          <a:p>
            <a:r>
              <a:rPr lang="sk-SK" dirty="0" err="1"/>
              <a:t>https</a:t>
            </a:r>
            <a:r>
              <a:rPr lang="sk-SK" dirty="0"/>
              <a:t>://</a:t>
            </a:r>
            <a:r>
              <a:rPr lang="sk-SK" dirty="0" err="1"/>
              <a:t>www.minitool.com</a:t>
            </a:r>
            <a:r>
              <a:rPr lang="sk-SK" dirty="0"/>
              <a:t>/</a:t>
            </a:r>
            <a:r>
              <a:rPr lang="sk-SK" dirty="0" err="1"/>
              <a:t>partition</a:t>
            </a:r>
            <a:r>
              <a:rPr lang="sk-SK" dirty="0"/>
              <a:t>-disk/</a:t>
            </a:r>
            <a:r>
              <a:rPr lang="sk-SK" dirty="0" err="1"/>
              <a:t>volume-vs-partition.html</a:t>
            </a:r>
            <a:endParaRPr lang="sk-SK" dirty="0"/>
          </a:p>
        </p:txBody>
      </p:sp>
      <p:sp>
        <p:nvSpPr>
          <p:cNvPr id="4" name="BlokTextu 3">
            <a:extLst>
              <a:ext uri="{FF2B5EF4-FFF2-40B4-BE49-F238E27FC236}">
                <a16:creationId xmlns:a16="http://schemas.microsoft.com/office/drawing/2014/main" id="{74D99D41-9A30-68BF-20B7-480994193B7C}"/>
              </a:ext>
            </a:extLst>
          </p:cNvPr>
          <p:cNvSpPr txBox="1"/>
          <p:nvPr/>
        </p:nvSpPr>
        <p:spPr>
          <a:xfrm>
            <a:off x="8764109" y="1128045"/>
            <a:ext cx="3194144" cy="923330"/>
          </a:xfrm>
          <a:prstGeom prst="rect">
            <a:avLst/>
          </a:prstGeom>
          <a:noFill/>
        </p:spPr>
        <p:txBody>
          <a:bodyPr wrap="none" rtlCol="0">
            <a:spAutoFit/>
          </a:bodyPr>
          <a:lstStyle/>
          <a:p>
            <a:r>
              <a:rPr lang="sk-SK" dirty="0"/>
              <a:t>F: </a:t>
            </a:r>
            <a:r>
              <a:rPr lang="sk-SK" dirty="0" err="1"/>
              <a:t>striped</a:t>
            </a:r>
            <a:r>
              <a:rPr lang="sk-SK" dirty="0"/>
              <a:t> 10,14+10,14=20,28GB</a:t>
            </a:r>
          </a:p>
          <a:p>
            <a:r>
              <a:rPr lang="sk-SK" dirty="0"/>
              <a:t>G: </a:t>
            </a:r>
            <a:r>
              <a:rPr lang="sk-SK" dirty="0" err="1"/>
              <a:t>simple</a:t>
            </a:r>
            <a:r>
              <a:rPr lang="sk-SK" dirty="0"/>
              <a:t> 10,24GB</a:t>
            </a:r>
          </a:p>
          <a:p>
            <a:r>
              <a:rPr lang="sk-SK" dirty="0"/>
              <a:t>I: </a:t>
            </a:r>
            <a:r>
              <a:rPr lang="sk-SK" dirty="0" err="1"/>
              <a:t>Mirror</a:t>
            </a:r>
            <a:r>
              <a:rPr lang="sk-SK" dirty="0"/>
              <a:t> 2x1003,62=1003,62GB</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5EF49-422D-D3F8-26C6-5E5A3D7A19E3}"/>
              </a:ext>
            </a:extLst>
          </p:cNvPr>
          <p:cNvSpPr>
            <a:spLocks noGrp="1"/>
          </p:cNvSpPr>
          <p:nvPr>
            <p:ph type="title"/>
          </p:nvPr>
        </p:nvSpPr>
        <p:spPr/>
        <p:txBody>
          <a:bodyPr/>
          <a:lstStyle/>
          <a:p>
            <a:r>
              <a:rPr lang="en-US" dirty="0">
                <a:cs typeface="Calibri Light"/>
              </a:rPr>
              <a:t>Partition vs Volume</a:t>
            </a:r>
            <a:endParaRPr lang="en-US" dirty="0"/>
          </a:p>
        </p:txBody>
      </p:sp>
      <p:sp>
        <p:nvSpPr>
          <p:cNvPr id="3" name="Content Placeholder 2">
            <a:extLst>
              <a:ext uri="{FF2B5EF4-FFF2-40B4-BE49-F238E27FC236}">
                <a16:creationId xmlns:a16="http://schemas.microsoft.com/office/drawing/2014/main" id="{1A5B1170-7313-DAE6-F3AD-B04128F72BFF}"/>
              </a:ext>
            </a:extLst>
          </p:cNvPr>
          <p:cNvSpPr>
            <a:spLocks noGrp="1"/>
          </p:cNvSpPr>
          <p:nvPr>
            <p:ph idx="1"/>
          </p:nvPr>
        </p:nvSpPr>
        <p:spPr/>
        <p:txBody>
          <a:bodyPr vert="horz" lIns="91440" tIns="45720" rIns="91440" bIns="45720" rtlCol="0" anchor="t">
            <a:normAutofit fontScale="77500" lnSpcReduction="20000"/>
          </a:bodyPr>
          <a:lstStyle/>
          <a:p>
            <a:pPr marL="0" indent="0">
              <a:buNone/>
            </a:pPr>
            <a:r>
              <a:rPr lang="en-US" dirty="0">
                <a:cs typeface="Calibri"/>
              </a:rPr>
              <a:t>A partition and a volume are both units of data storage, but they are used in different contexts and have different properties:</a:t>
            </a:r>
            <a:endParaRPr lang="en-US" dirty="0"/>
          </a:p>
          <a:p>
            <a:r>
              <a:rPr lang="en-US" b="1" dirty="0">
                <a:cs typeface="Calibri"/>
              </a:rPr>
              <a:t>Partition</a:t>
            </a:r>
            <a:r>
              <a:rPr lang="en-US" dirty="0">
                <a:cs typeface="Calibri"/>
              </a:rPr>
              <a:t>: A partition is a logical division of a hard disk. It’s a portion of a disk with a specific size. </a:t>
            </a:r>
            <a:r>
              <a:rPr lang="en-US" u="sng" dirty="0">
                <a:cs typeface="Calibri"/>
              </a:rPr>
              <a:t>Partitions are created on a basic disk</a:t>
            </a:r>
            <a:r>
              <a:rPr lang="en-US" dirty="0">
                <a:cs typeface="Calibri"/>
              </a:rPr>
              <a:t>. There are three partition types: </a:t>
            </a:r>
            <a:r>
              <a:rPr lang="en-US" b="1" dirty="0">
                <a:cs typeface="Calibri"/>
              </a:rPr>
              <a:t>primary partition, logical partition, </a:t>
            </a:r>
            <a:r>
              <a:rPr lang="en-US" dirty="0">
                <a:cs typeface="Calibri"/>
              </a:rPr>
              <a:t>and</a:t>
            </a:r>
            <a:r>
              <a:rPr lang="en-US" b="1" dirty="0">
                <a:cs typeface="Calibri"/>
              </a:rPr>
              <a:t> extended partition.</a:t>
            </a:r>
            <a:endParaRPr lang="en-US" b="1" dirty="0"/>
          </a:p>
          <a:p>
            <a:r>
              <a:rPr lang="en-US" b="1" dirty="0">
                <a:cs typeface="Calibri"/>
              </a:rPr>
              <a:t>Volume</a:t>
            </a:r>
            <a:r>
              <a:rPr lang="en-US" dirty="0">
                <a:cs typeface="Calibri"/>
              </a:rPr>
              <a:t>: A volume is a single accessible storage area with a single file system. </a:t>
            </a:r>
            <a:r>
              <a:rPr lang="en-US" u="sng" dirty="0">
                <a:cs typeface="Calibri"/>
              </a:rPr>
              <a:t>Volumes are created on a dynamic disk</a:t>
            </a:r>
            <a:r>
              <a:rPr lang="en-US" dirty="0">
                <a:cs typeface="Calibri"/>
              </a:rPr>
              <a:t>. There are five volume types: </a:t>
            </a:r>
            <a:r>
              <a:rPr lang="en-US" b="1" dirty="0">
                <a:cs typeface="Calibri"/>
              </a:rPr>
              <a:t>simple volume, mirrored volume, striped volume, spanned volume, </a:t>
            </a:r>
            <a:r>
              <a:rPr lang="en-US" dirty="0">
                <a:cs typeface="Calibri"/>
              </a:rPr>
              <a:t>and</a:t>
            </a:r>
            <a:r>
              <a:rPr lang="en-US" b="1" dirty="0">
                <a:cs typeface="Calibri"/>
              </a:rPr>
              <a:t> RAID-5 volume.</a:t>
            </a:r>
          </a:p>
          <a:p>
            <a:r>
              <a:rPr lang="sk-SK" b="1" dirty="0" err="1">
                <a:solidFill>
                  <a:srgbClr val="111111"/>
                </a:solidFill>
                <a:highlight>
                  <a:srgbClr val="F7F7F7"/>
                </a:highlight>
                <a:latin typeface="-apple-system"/>
              </a:rPr>
              <a:t>P</a:t>
            </a:r>
            <a:r>
              <a:rPr lang="sk-SK" b="1" i="0" dirty="0" err="1">
                <a:solidFill>
                  <a:srgbClr val="111111"/>
                </a:solidFill>
                <a:effectLst/>
                <a:highlight>
                  <a:srgbClr val="F7F7F7"/>
                </a:highlight>
                <a:latin typeface="-apple-system"/>
              </a:rPr>
              <a:t>artition</a:t>
            </a:r>
            <a:r>
              <a:rPr lang="sk-SK" b="0" i="0" dirty="0">
                <a:solidFill>
                  <a:srgbClr val="111111"/>
                </a:solidFill>
                <a:effectLst/>
                <a:highlight>
                  <a:srgbClr val="F7F7F7"/>
                </a:highlight>
                <a:latin typeface="-apple-system"/>
              </a:rPr>
              <a:t> je oddelená časť pevného disku, ktorá je formátovaná a má pridelený súborový systém. </a:t>
            </a:r>
          </a:p>
          <a:p>
            <a:r>
              <a:rPr lang="sk-SK" b="1" i="0" dirty="0" err="1">
                <a:solidFill>
                  <a:srgbClr val="111111"/>
                </a:solidFill>
                <a:effectLst/>
                <a:highlight>
                  <a:srgbClr val="F7F7F7"/>
                </a:highlight>
                <a:latin typeface="-apple-system"/>
              </a:rPr>
              <a:t>Volume</a:t>
            </a:r>
            <a:r>
              <a:rPr lang="sk-SK" b="0" i="0" dirty="0">
                <a:solidFill>
                  <a:srgbClr val="111111"/>
                </a:solidFill>
                <a:effectLst/>
                <a:highlight>
                  <a:srgbClr val="F7F7F7"/>
                </a:highlight>
                <a:latin typeface="-apple-system"/>
              </a:rPr>
              <a:t> je logická jednotka úložiska, ktorá môže byť vytvorená na jednej alebo viacerých partíciách a reprezentuje priestor, ktorý je dostupný pre ukladanie dát. </a:t>
            </a:r>
          </a:p>
          <a:p>
            <a:r>
              <a:rPr lang="sk-SK" b="0" i="0" dirty="0">
                <a:solidFill>
                  <a:srgbClr val="111111"/>
                </a:solidFill>
                <a:effectLst/>
                <a:highlight>
                  <a:srgbClr val="F7F7F7"/>
                </a:highlight>
                <a:latin typeface="-apple-system"/>
              </a:rPr>
              <a:t>Jednoducho povedané, partícia je ako rozdelenie fyzického disku na menšie časti, zatiaľ čo </a:t>
            </a:r>
            <a:r>
              <a:rPr lang="sk-SK" b="0" i="0" dirty="0" err="1">
                <a:solidFill>
                  <a:srgbClr val="111111"/>
                </a:solidFill>
                <a:effectLst/>
                <a:highlight>
                  <a:srgbClr val="F7F7F7"/>
                </a:highlight>
                <a:latin typeface="-apple-system"/>
              </a:rPr>
              <a:t>volume</a:t>
            </a:r>
            <a:r>
              <a:rPr lang="sk-SK" b="0" i="0" dirty="0">
                <a:solidFill>
                  <a:srgbClr val="111111"/>
                </a:solidFill>
                <a:effectLst/>
                <a:highlight>
                  <a:srgbClr val="F7F7F7"/>
                </a:highlight>
                <a:latin typeface="-apple-system"/>
              </a:rPr>
              <a:t> je to, čo vidíte v operačnom systéme ako “disk C:” alebo “disk D:”, kde môžete ukladať súbory.</a:t>
            </a:r>
            <a:endParaRPr lang="sk-SK" dirty="0"/>
          </a:p>
          <a:p>
            <a:endParaRPr lang="en-US" b="1" dirty="0"/>
          </a:p>
          <a:p>
            <a:endParaRPr lang="en-US" dirty="0">
              <a:cs typeface="Calibri"/>
            </a:endParaRPr>
          </a:p>
        </p:txBody>
      </p:sp>
    </p:spTree>
    <p:extLst>
      <p:ext uri="{BB962C8B-B14F-4D97-AF65-F5344CB8AC3E}">
        <p14:creationId xmlns:p14="http://schemas.microsoft.com/office/powerpoint/2010/main" val="2205214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6768A58-F694-7535-AFA5-948425C2F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4316" y="3683610"/>
            <a:ext cx="4576703" cy="3174390"/>
          </a:xfrm>
          <a:prstGeom prst="rect">
            <a:avLst/>
          </a:prstGeom>
          <a:noFill/>
          <a:extLst>
            <a:ext uri="{909E8E84-426E-40DD-AFC4-6F175D3DCCD1}">
              <a14:hiddenFill xmlns:a14="http://schemas.microsoft.com/office/drawing/2010/main">
                <a:solidFill>
                  <a:srgbClr val="FFFFFF"/>
                </a:solidFill>
              </a14:hiddenFill>
            </a:ext>
          </a:extLst>
        </p:spPr>
      </p:pic>
      <p:sp>
        <p:nvSpPr>
          <p:cNvPr id="16386" name="Content Placeholder 2"/>
          <p:cNvSpPr>
            <a:spLocks noGrp="1"/>
          </p:cNvSpPr>
          <p:nvPr>
            <p:ph idx="1"/>
          </p:nvPr>
        </p:nvSpPr>
        <p:spPr>
          <a:xfrm>
            <a:off x="1075267" y="1233488"/>
            <a:ext cx="8854945" cy="3174390"/>
          </a:xfrm>
        </p:spPr>
        <p:txBody>
          <a:bodyPr>
            <a:normAutofit fontScale="55000" lnSpcReduction="20000"/>
          </a:bodyPr>
          <a:lstStyle/>
          <a:p>
            <a:r>
              <a:rPr lang="en-US" dirty="0"/>
              <a:t>We have system calls at the API level, but how do we implement their functions?</a:t>
            </a:r>
          </a:p>
          <a:p>
            <a:pPr lvl="1"/>
            <a:r>
              <a:rPr lang="en-US" dirty="0"/>
              <a:t>On-disk and in-memory structures</a:t>
            </a:r>
          </a:p>
          <a:p>
            <a:r>
              <a:rPr lang="en-US" b="1" dirty="0">
                <a:solidFill>
                  <a:srgbClr val="3366FF"/>
                </a:solidFill>
              </a:rPr>
              <a:t>Boot control block</a:t>
            </a:r>
            <a:r>
              <a:rPr lang="en-US" dirty="0">
                <a:solidFill>
                  <a:srgbClr val="3366FF"/>
                </a:solidFill>
              </a:rPr>
              <a:t> (Master Boot Record) </a:t>
            </a:r>
            <a:r>
              <a:rPr lang="en-US" dirty="0"/>
              <a:t>contains info needed by system to boot OS from that volume</a:t>
            </a:r>
          </a:p>
          <a:p>
            <a:pPr lvl="1"/>
            <a:r>
              <a:rPr lang="en-US" dirty="0"/>
              <a:t>Needed if volume contains OS, usually first block of volume</a:t>
            </a:r>
          </a:p>
          <a:p>
            <a:pPr lvl="1"/>
            <a:r>
              <a:rPr lang="sk-SK" dirty="0" err="1"/>
              <a:t>Location</a:t>
            </a:r>
            <a:r>
              <a:rPr lang="sk-SK" dirty="0"/>
              <a:t> Cylinder 0, </a:t>
            </a:r>
            <a:r>
              <a:rPr lang="sk-SK" dirty="0" err="1"/>
              <a:t>Head</a:t>
            </a:r>
            <a:r>
              <a:rPr lang="sk-SK" dirty="0"/>
              <a:t> 0, </a:t>
            </a:r>
            <a:r>
              <a:rPr lang="sk-SK" dirty="0" err="1"/>
              <a:t>Sector</a:t>
            </a:r>
            <a:r>
              <a:rPr lang="sk-SK" dirty="0"/>
              <a:t> 1.</a:t>
            </a:r>
            <a:endParaRPr lang="en-US" dirty="0"/>
          </a:p>
          <a:p>
            <a:r>
              <a:rPr lang="en-US" b="1" dirty="0">
                <a:solidFill>
                  <a:srgbClr val="3366FF"/>
                </a:solidFill>
              </a:rPr>
              <a:t>Volume control block </a:t>
            </a:r>
            <a:r>
              <a:rPr lang="en-US" b="1" dirty="0">
                <a:solidFill>
                  <a:srgbClr val="000000"/>
                </a:solidFill>
              </a:rPr>
              <a:t>(</a:t>
            </a:r>
            <a:r>
              <a:rPr lang="en-US" b="1" dirty="0">
                <a:solidFill>
                  <a:srgbClr val="3366FF"/>
                </a:solidFill>
              </a:rPr>
              <a:t>superblock, master file table</a:t>
            </a:r>
            <a:r>
              <a:rPr lang="en-US" b="1" dirty="0">
                <a:solidFill>
                  <a:srgbClr val="000000"/>
                </a:solidFill>
              </a:rPr>
              <a:t>)</a:t>
            </a:r>
            <a:r>
              <a:rPr lang="en-US" dirty="0">
                <a:solidFill>
                  <a:srgbClr val="3366FF"/>
                </a:solidFill>
              </a:rPr>
              <a:t> </a:t>
            </a:r>
            <a:r>
              <a:rPr lang="en-US" dirty="0"/>
              <a:t>contains volume details</a:t>
            </a:r>
          </a:p>
          <a:p>
            <a:pPr lvl="1"/>
            <a:r>
              <a:rPr lang="en-US" dirty="0"/>
              <a:t>Total # of blocks, # of free blocks, block size, free block pointers or array</a:t>
            </a:r>
          </a:p>
          <a:p>
            <a:r>
              <a:rPr lang="en-US" dirty="0"/>
              <a:t>Directory structure organizes the files</a:t>
            </a:r>
          </a:p>
          <a:p>
            <a:pPr lvl="1"/>
            <a:r>
              <a:rPr lang="en-US" dirty="0"/>
              <a:t>Names and </a:t>
            </a:r>
            <a:r>
              <a:rPr lang="en-US" dirty="0" err="1"/>
              <a:t>inode</a:t>
            </a:r>
            <a:r>
              <a:rPr lang="en-US" dirty="0"/>
              <a:t> numbers, master file table</a:t>
            </a:r>
          </a:p>
          <a:p>
            <a:r>
              <a:rPr lang="en-US" dirty="0"/>
              <a:t>Per-file </a:t>
            </a:r>
            <a:r>
              <a:rPr lang="en-US" b="1" dirty="0">
                <a:solidFill>
                  <a:srgbClr val="3366FF"/>
                </a:solidFill>
              </a:rPr>
              <a:t>File Control Block </a:t>
            </a:r>
            <a:r>
              <a:rPr lang="en-US" b="1" dirty="0">
                <a:solidFill>
                  <a:srgbClr val="000000"/>
                </a:solidFill>
              </a:rPr>
              <a:t>(</a:t>
            </a:r>
            <a:r>
              <a:rPr lang="en-US" b="1" dirty="0">
                <a:solidFill>
                  <a:srgbClr val="3366FF"/>
                </a:solidFill>
              </a:rPr>
              <a:t>FCB</a:t>
            </a:r>
            <a:r>
              <a:rPr lang="en-US" b="1" dirty="0"/>
              <a:t>)</a:t>
            </a:r>
            <a:r>
              <a:rPr lang="en-US" dirty="0"/>
              <a:t> contains many details about the file</a:t>
            </a:r>
          </a:p>
          <a:p>
            <a:pPr lvl="1"/>
            <a:r>
              <a:rPr lang="en-US" dirty="0" err="1"/>
              <a:t>inode</a:t>
            </a:r>
            <a:r>
              <a:rPr lang="en-US" dirty="0"/>
              <a:t> number, permissions, size, dates</a:t>
            </a:r>
          </a:p>
          <a:p>
            <a:pPr lvl="1"/>
            <a:r>
              <a:rPr lang="en-US" dirty="0"/>
              <a:t>NTFS stores master file table using relational DB structures in </a:t>
            </a:r>
            <a:r>
              <a:rPr lang="sk-SK" b="0" i="0" dirty="0">
                <a:solidFill>
                  <a:srgbClr val="424242"/>
                </a:solidFill>
                <a:effectLst/>
                <a:latin typeface="Segoe Sans"/>
              </a:rPr>
              <a:t>s a </a:t>
            </a:r>
            <a:r>
              <a:rPr lang="sk-SK" b="0" i="0" dirty="0" err="1">
                <a:solidFill>
                  <a:srgbClr val="424242"/>
                </a:solidFill>
                <a:effectLst/>
                <a:latin typeface="Segoe Sans"/>
              </a:rPr>
              <a:t>special</a:t>
            </a:r>
            <a:r>
              <a:rPr lang="sk-SK" b="0" i="0" dirty="0">
                <a:solidFill>
                  <a:srgbClr val="424242"/>
                </a:solidFill>
                <a:effectLst/>
                <a:latin typeface="Segoe Sans"/>
              </a:rPr>
              <a:t> </a:t>
            </a:r>
            <a:r>
              <a:rPr lang="sk-SK" b="0" i="0" dirty="0" err="1">
                <a:solidFill>
                  <a:srgbClr val="424242"/>
                </a:solidFill>
                <a:effectLst/>
                <a:latin typeface="Segoe Sans"/>
              </a:rPr>
              <a:t>file</a:t>
            </a:r>
            <a:r>
              <a:rPr lang="sk-SK" b="0" i="0" dirty="0">
                <a:solidFill>
                  <a:srgbClr val="424242"/>
                </a:solidFill>
                <a:effectLst/>
                <a:latin typeface="Segoe Sans"/>
              </a:rPr>
              <a:t> </a:t>
            </a:r>
            <a:r>
              <a:rPr lang="sk-SK" b="0" i="0" dirty="0" err="1">
                <a:solidFill>
                  <a:srgbClr val="424242"/>
                </a:solidFill>
                <a:effectLst/>
                <a:latin typeface="Segoe Sans"/>
              </a:rPr>
              <a:t>named</a:t>
            </a:r>
            <a:r>
              <a:rPr lang="sk-SK" b="0" i="0" dirty="0">
                <a:solidFill>
                  <a:srgbClr val="424242"/>
                </a:solidFill>
                <a:effectLst/>
                <a:latin typeface="Segoe Sans"/>
              </a:rPr>
              <a:t> </a:t>
            </a:r>
            <a:r>
              <a:rPr lang="sk-SK" dirty="0"/>
              <a:t>$MFT</a:t>
            </a:r>
            <a:endParaRPr lang="en-US" dirty="0"/>
          </a:p>
        </p:txBody>
      </p:sp>
      <p:sp>
        <p:nvSpPr>
          <p:cNvPr id="16385" name="Title 1"/>
          <p:cNvSpPr>
            <a:spLocks noGrp="1"/>
          </p:cNvSpPr>
          <p:nvPr>
            <p:ph type="title"/>
          </p:nvPr>
        </p:nvSpPr>
        <p:spPr>
          <a:xfrm>
            <a:off x="1282700" y="277416"/>
            <a:ext cx="10299700" cy="576263"/>
          </a:xfrm>
        </p:spPr>
        <p:txBody>
          <a:bodyPr>
            <a:normAutofit fontScale="90000"/>
          </a:bodyPr>
          <a:lstStyle/>
          <a:p>
            <a:pPr eaLnBrk="1" hangingPunct="1"/>
            <a:r>
              <a:rPr lang="en-US" dirty="0"/>
              <a:t>File-System Implementation</a:t>
            </a:r>
          </a:p>
        </p:txBody>
      </p:sp>
      <p:pic>
        <p:nvPicPr>
          <p:cNvPr id="16387" name="Picture 5"/>
          <p:cNvPicPr>
            <a:picLocks noChangeAspect="1" noChangeArrowheads="1"/>
          </p:cNvPicPr>
          <p:nvPr/>
        </p:nvPicPr>
        <p:blipFill>
          <a:blip r:embed="rId4" cstate="print"/>
          <a:srcRect/>
          <a:stretch>
            <a:fillRect/>
          </a:stretch>
        </p:blipFill>
        <p:spPr bwMode="auto">
          <a:xfrm>
            <a:off x="2971800" y="4407694"/>
            <a:ext cx="3883378" cy="1930004"/>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dirty="0"/>
              <a:t>Partitions and Mounting</a:t>
            </a:r>
          </a:p>
        </p:txBody>
      </p:sp>
      <p:sp>
        <p:nvSpPr>
          <p:cNvPr id="22530" name="Content Placeholder 2"/>
          <p:cNvSpPr>
            <a:spLocks noGrp="1"/>
          </p:cNvSpPr>
          <p:nvPr>
            <p:ph idx="1"/>
          </p:nvPr>
        </p:nvSpPr>
        <p:spPr/>
        <p:txBody>
          <a:bodyPr>
            <a:normAutofit fontScale="92500" lnSpcReduction="20000"/>
          </a:bodyPr>
          <a:lstStyle/>
          <a:p>
            <a:r>
              <a:rPr lang="en-US" dirty="0"/>
              <a:t>Partition can be a volume containing a file system (</a:t>
            </a:r>
            <a:r>
              <a:rPr lang="ja-JP" altLang="en-US" dirty="0"/>
              <a:t>“</a:t>
            </a:r>
            <a:r>
              <a:rPr lang="en-US" altLang="ja-JP" dirty="0"/>
              <a:t>cooked</a:t>
            </a:r>
            <a:r>
              <a:rPr lang="ja-JP" altLang="en-US" dirty="0"/>
              <a:t>”</a:t>
            </a:r>
            <a:r>
              <a:rPr lang="en-US" altLang="ja-JP" dirty="0"/>
              <a:t>) or </a:t>
            </a:r>
            <a:r>
              <a:rPr lang="en-US" altLang="ja-JP" b="1" dirty="0">
                <a:solidFill>
                  <a:srgbClr val="3366FF"/>
                </a:solidFill>
              </a:rPr>
              <a:t>raw </a:t>
            </a:r>
            <a:r>
              <a:rPr lang="en-US" altLang="ja-JP" dirty="0"/>
              <a:t>– just a sequence of blocks with no file system</a:t>
            </a:r>
          </a:p>
          <a:p>
            <a:r>
              <a:rPr lang="en-US" b="1" dirty="0"/>
              <a:t>Boot block </a:t>
            </a:r>
            <a:r>
              <a:rPr lang="en-US" dirty="0"/>
              <a:t>can point to boot volume or boot loader set of blocks that contain enough code to know how to load the kernel from the file system</a:t>
            </a:r>
          </a:p>
          <a:p>
            <a:pPr lvl="1"/>
            <a:r>
              <a:rPr lang="en-US" dirty="0"/>
              <a:t>Or a boot management program for multi-</a:t>
            </a:r>
            <a:r>
              <a:rPr lang="en-US" dirty="0" err="1"/>
              <a:t>os</a:t>
            </a:r>
            <a:r>
              <a:rPr lang="en-US" dirty="0"/>
              <a:t> booting</a:t>
            </a:r>
          </a:p>
          <a:p>
            <a:r>
              <a:rPr lang="en-US" b="1" dirty="0">
                <a:solidFill>
                  <a:srgbClr val="3366FF"/>
                </a:solidFill>
              </a:rPr>
              <a:t>Root partition </a:t>
            </a:r>
            <a:r>
              <a:rPr lang="en-US" dirty="0"/>
              <a:t>contains the OS, other partitions can hold other OSes, other file systems, or be raw</a:t>
            </a:r>
          </a:p>
          <a:p>
            <a:pPr lvl="1"/>
            <a:r>
              <a:rPr lang="en-US" dirty="0"/>
              <a:t>Mounted at boot time</a:t>
            </a:r>
          </a:p>
          <a:p>
            <a:pPr lvl="1"/>
            <a:r>
              <a:rPr lang="en-US" dirty="0"/>
              <a:t>Other partitions can mount automatically or manually</a:t>
            </a:r>
          </a:p>
          <a:p>
            <a:r>
              <a:rPr lang="en-US" dirty="0"/>
              <a:t>At mount time, file system consistency checked</a:t>
            </a:r>
          </a:p>
          <a:p>
            <a:pPr lvl="1"/>
            <a:r>
              <a:rPr lang="en-US" dirty="0"/>
              <a:t>Is all metadata correct?</a:t>
            </a:r>
          </a:p>
          <a:p>
            <a:pPr lvl="2"/>
            <a:r>
              <a:rPr lang="en-US" dirty="0"/>
              <a:t>If not, fix it, try again</a:t>
            </a:r>
          </a:p>
          <a:p>
            <a:pPr lvl="2"/>
            <a:r>
              <a:rPr lang="en-US" dirty="0"/>
              <a:t>If yes, add to mount table, allow access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p:cNvSpPr>
            <a:spLocks noGrp="1"/>
          </p:cNvSpPr>
          <p:nvPr>
            <p:ph type="title" idx="4294967295"/>
          </p:nvPr>
        </p:nvSpPr>
        <p:spPr/>
        <p:txBody>
          <a:bodyPr/>
          <a:lstStyle/>
          <a:p>
            <a:pPr eaLnBrk="1" hangingPunct="1"/>
            <a:r>
              <a:rPr lang="en-US"/>
              <a:t>Types of File Systems</a:t>
            </a:r>
          </a:p>
        </p:txBody>
      </p:sp>
      <p:sp>
        <p:nvSpPr>
          <p:cNvPr id="48130" name="Content Placeholder 3"/>
          <p:cNvSpPr>
            <a:spLocks noGrp="1"/>
          </p:cNvSpPr>
          <p:nvPr>
            <p:ph idx="4294967295"/>
          </p:nvPr>
        </p:nvSpPr>
        <p:spPr>
          <a:xfrm>
            <a:off x="659630" y="1550164"/>
            <a:ext cx="10263717" cy="4530725"/>
          </a:xfrm>
        </p:spPr>
        <p:txBody>
          <a:bodyPr vert="horz" lIns="91440" tIns="45720" rIns="91440" bIns="45720" rtlCol="0" anchor="t">
            <a:normAutofit fontScale="77500" lnSpcReduction="20000"/>
          </a:bodyPr>
          <a:lstStyle/>
          <a:p>
            <a:r>
              <a:rPr lang="en-US" dirty="0"/>
              <a:t>We mostly talk of general-purpose file systems</a:t>
            </a:r>
            <a:endParaRPr lang="en-US" dirty="0">
              <a:cs typeface="Calibri"/>
            </a:endParaRPr>
          </a:p>
          <a:p>
            <a:r>
              <a:rPr lang="en-US" dirty="0"/>
              <a:t>But systems frequently have may file systems, some general- and some special- purpose</a:t>
            </a:r>
          </a:p>
          <a:p>
            <a:r>
              <a:rPr lang="en-US" dirty="0"/>
              <a:t>Consider UNIX has</a:t>
            </a:r>
            <a:endParaRPr lang="en-US" dirty="0">
              <a:cs typeface="Calibri"/>
            </a:endParaRPr>
          </a:p>
          <a:p>
            <a:pPr lvl="1"/>
            <a:r>
              <a:rPr lang="en-US" dirty="0" err="1">
                <a:cs typeface="Calibri"/>
              </a:rPr>
              <a:t>ext</a:t>
            </a:r>
            <a:r>
              <a:rPr lang="en-US" dirty="0">
                <a:cs typeface="Calibri"/>
              </a:rPr>
              <a:t> (Extended File System): This is the first file system created specifically for Linux. It has evolved through multiple versions - ext2, ext3, and ext4</a:t>
            </a:r>
          </a:p>
          <a:p>
            <a:pPr lvl="1"/>
            <a:r>
              <a:rPr lang="en-US" dirty="0" err="1"/>
              <a:t>tmpfs</a:t>
            </a:r>
            <a:r>
              <a:rPr lang="en-US" dirty="0"/>
              <a:t> – memory-based volatile FS for fast, temporary I/O</a:t>
            </a:r>
          </a:p>
          <a:p>
            <a:pPr lvl="1"/>
            <a:r>
              <a:rPr lang="en-US" sz="2700" dirty="0" err="1">
                <a:cs typeface="Calibri"/>
              </a:rPr>
              <a:t>procfs</a:t>
            </a:r>
            <a:r>
              <a:rPr lang="en-US" sz="2700" dirty="0">
                <a:cs typeface="Calibri"/>
              </a:rPr>
              <a:t> – kernel interface to process structures</a:t>
            </a:r>
            <a:endParaRPr lang="en-US" dirty="0"/>
          </a:p>
          <a:p>
            <a:pPr lvl="1"/>
            <a:r>
              <a:rPr lang="en-US" dirty="0" err="1"/>
              <a:t>objfs</a:t>
            </a:r>
            <a:r>
              <a:rPr lang="en-US" dirty="0"/>
              <a:t> – interface into kernel memory to get kernel symbols for debugging</a:t>
            </a:r>
          </a:p>
          <a:p>
            <a:pPr lvl="1"/>
            <a:r>
              <a:rPr lang="en-US" dirty="0" err="1"/>
              <a:t>ctfs</a:t>
            </a:r>
            <a:r>
              <a:rPr lang="en-US" dirty="0"/>
              <a:t> – contract file system for managing daemons </a:t>
            </a:r>
          </a:p>
          <a:p>
            <a:pPr lvl="1"/>
            <a:r>
              <a:rPr lang="en-US" dirty="0" err="1"/>
              <a:t>lofs</a:t>
            </a:r>
            <a:r>
              <a:rPr lang="en-US" dirty="0"/>
              <a:t> – loopback file system allows one FS to be accessed in place of another</a:t>
            </a:r>
            <a:endParaRPr lang="en-US" dirty="0">
              <a:cs typeface="Calibri"/>
            </a:endParaRPr>
          </a:p>
          <a:p>
            <a:pPr lvl="1"/>
            <a:r>
              <a:rPr lang="en-US" dirty="0" err="1"/>
              <a:t>ufs</a:t>
            </a:r>
            <a:r>
              <a:rPr lang="en-US" dirty="0"/>
              <a:t>, </a:t>
            </a:r>
            <a:r>
              <a:rPr lang="en-US" dirty="0" err="1"/>
              <a:t>zfs</a:t>
            </a:r>
            <a:r>
              <a:rPr lang="en-US" dirty="0"/>
              <a:t> – general purpose file systems</a:t>
            </a:r>
          </a:p>
          <a:p>
            <a:r>
              <a:rPr lang="en-US" dirty="0"/>
              <a:t>Windows has NTFS, FAT,  ExFAT (</a:t>
            </a:r>
            <a:r>
              <a:rPr lang="en-US" sz="2500" dirty="0"/>
              <a:t>modern replacement for FAT32</a:t>
            </a:r>
            <a:r>
              <a:rPr lang="en-US" sz="1500" dirty="0">
                <a:solidFill>
                  <a:srgbClr val="111111"/>
                </a:solidFill>
                <a:ea typeface="+mn-lt"/>
                <a:cs typeface="+mn-lt"/>
              </a:rPr>
              <a:t> </a:t>
            </a:r>
            <a:r>
              <a:rPr lang="en-US" dirty="0"/>
              <a:t>),</a:t>
            </a:r>
            <a:r>
              <a:rPr lang="en-US" dirty="0" err="1"/>
              <a:t>ReFS</a:t>
            </a:r>
            <a:r>
              <a:rPr lang="en-US" dirty="0"/>
              <a:t>, UDF</a:t>
            </a:r>
            <a:endParaRPr lang="en-US" dirty="0">
              <a:cs typeface="Calibri"/>
            </a:endParaRPr>
          </a:p>
          <a:p>
            <a:r>
              <a:rPr lang="en-US" dirty="0"/>
              <a:t>MacOS  has </a:t>
            </a:r>
            <a:r>
              <a:rPr lang="sk-SK" dirty="0"/>
              <a:t>Mac OS </a:t>
            </a:r>
            <a:r>
              <a:rPr lang="sk-SK" dirty="0" err="1"/>
              <a:t>Extended</a:t>
            </a:r>
            <a:r>
              <a:rPr lang="sk-SK" dirty="0"/>
              <a:t>, APFS, Mac OS </a:t>
            </a:r>
            <a:r>
              <a:rPr lang="sk-SK" dirty="0" err="1"/>
              <a:t>Extended</a:t>
            </a:r>
            <a:r>
              <a:rPr lang="sk-SK" dirty="0"/>
              <a:t> (</a:t>
            </a:r>
            <a:r>
              <a:rPr lang="sk-SK" dirty="0" err="1"/>
              <a:t>known</a:t>
            </a:r>
            <a:r>
              <a:rPr lang="sk-SK" dirty="0"/>
              <a:t> as HFS+),FAT, </a:t>
            </a:r>
            <a:r>
              <a:rPr lang="sk-SK" dirty="0" err="1"/>
              <a:t>ExFAT</a:t>
            </a:r>
          </a:p>
          <a:p>
            <a:r>
              <a:rPr lang="sk-SK" dirty="0"/>
              <a:t>ISO9660 (CDFS) and </a:t>
            </a:r>
            <a:r>
              <a:rPr lang="sk-SK" dirty="0" err="1"/>
              <a:t>Joliet</a:t>
            </a:r>
            <a:r>
              <a:rPr lang="sk-SK" dirty="0"/>
              <a:t> are </a:t>
            </a:r>
            <a:r>
              <a:rPr lang="sk-SK" dirty="0" err="1"/>
              <a:t>widely</a:t>
            </a:r>
            <a:r>
              <a:rPr lang="sk-SK" dirty="0"/>
              <a:t> </a:t>
            </a:r>
            <a:r>
              <a:rPr lang="sk-SK" dirty="0" err="1"/>
              <a:t>used</a:t>
            </a:r>
            <a:r>
              <a:rPr lang="sk-SK" dirty="0"/>
              <a:t> </a:t>
            </a:r>
            <a:r>
              <a:rPr lang="sk-SK" dirty="0" err="1"/>
              <a:t>for</a:t>
            </a:r>
            <a:r>
              <a:rPr lang="sk-SK" dirty="0"/>
              <a:t> </a:t>
            </a:r>
            <a:r>
              <a:rPr lang="sk-SK" dirty="0" err="1"/>
              <a:t>CD's</a:t>
            </a:r>
            <a:r>
              <a:rPr lang="sk-SK" dirty="0"/>
              <a:t> and UDF </a:t>
            </a:r>
            <a:r>
              <a:rPr lang="sk-SK" dirty="0" err="1"/>
              <a:t>is</a:t>
            </a:r>
            <a:r>
              <a:rPr lang="sk-SK" dirty="0"/>
              <a:t> </a:t>
            </a:r>
            <a:r>
              <a:rPr lang="sk-SK" dirty="0" err="1"/>
              <a:t>widely</a:t>
            </a:r>
            <a:r>
              <a:rPr lang="sk-SK" dirty="0"/>
              <a:t> </a:t>
            </a:r>
            <a:r>
              <a:rPr lang="sk-SK" dirty="0" err="1"/>
              <a:t>used</a:t>
            </a:r>
            <a:r>
              <a:rPr lang="sk-SK" dirty="0"/>
              <a:t> </a:t>
            </a:r>
            <a:r>
              <a:rPr lang="sk-SK" dirty="0" err="1"/>
              <a:t>for</a:t>
            </a:r>
            <a:r>
              <a:rPr lang="sk-SK" dirty="0"/>
              <a:t> </a:t>
            </a:r>
            <a:r>
              <a:rPr lang="sk-SK" dirty="0" err="1"/>
              <a:t>DVD's</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922AE6D-2A20-9260-6340-31972208181A}"/>
              </a:ext>
            </a:extLst>
          </p:cNvPr>
          <p:cNvSpPr>
            <a:spLocks noGrp="1"/>
          </p:cNvSpPr>
          <p:nvPr>
            <p:ph type="title"/>
          </p:nvPr>
        </p:nvSpPr>
        <p:spPr/>
        <p:txBody>
          <a:bodyPr/>
          <a:lstStyle/>
          <a:p>
            <a:r>
              <a:rPr lang="sk-SK" dirty="0" err="1">
                <a:cs typeface="Calibri Light"/>
              </a:rPr>
              <a:t>How</a:t>
            </a:r>
            <a:r>
              <a:rPr lang="sk-SK" dirty="0">
                <a:cs typeface="Calibri Light"/>
              </a:rPr>
              <a:t> NTFS </a:t>
            </a:r>
            <a:r>
              <a:rPr lang="sk-SK" dirty="0" err="1">
                <a:cs typeface="Calibri Light"/>
              </a:rPr>
              <a:t>works</a:t>
            </a:r>
            <a:endParaRPr lang="sk-SK" dirty="0" err="1"/>
          </a:p>
        </p:txBody>
      </p:sp>
      <p:sp>
        <p:nvSpPr>
          <p:cNvPr id="3" name="Zástupný objekt pre obsah 2">
            <a:extLst>
              <a:ext uri="{FF2B5EF4-FFF2-40B4-BE49-F238E27FC236}">
                <a16:creationId xmlns:a16="http://schemas.microsoft.com/office/drawing/2014/main" id="{5FAB3550-E111-5F1A-E1E9-F0FA033BA594}"/>
              </a:ext>
            </a:extLst>
          </p:cNvPr>
          <p:cNvSpPr>
            <a:spLocks noGrp="1"/>
          </p:cNvSpPr>
          <p:nvPr>
            <p:ph idx="1"/>
          </p:nvPr>
        </p:nvSpPr>
        <p:spPr/>
        <p:txBody>
          <a:bodyPr vert="horz" lIns="91440" tIns="45720" rIns="91440" bIns="45720" rtlCol="0" anchor="t">
            <a:normAutofit fontScale="92500" lnSpcReduction="10000"/>
          </a:bodyPr>
          <a:lstStyle/>
          <a:p>
            <a:r>
              <a:rPr lang="sk-SK" dirty="0" err="1"/>
              <a:t>When</a:t>
            </a:r>
            <a:r>
              <a:rPr lang="sk-SK" dirty="0"/>
              <a:t> a HD </a:t>
            </a:r>
            <a:r>
              <a:rPr lang="sk-SK" dirty="0" err="1"/>
              <a:t>is</a:t>
            </a:r>
            <a:r>
              <a:rPr lang="sk-SK" dirty="0"/>
              <a:t> </a:t>
            </a:r>
            <a:r>
              <a:rPr lang="sk-SK" dirty="0" err="1"/>
              <a:t>being</a:t>
            </a:r>
            <a:r>
              <a:rPr lang="sk-SK" dirty="0"/>
              <a:t> </a:t>
            </a:r>
            <a:r>
              <a:rPr lang="sk-SK" dirty="0" err="1"/>
              <a:t>formated</a:t>
            </a:r>
            <a:r>
              <a:rPr lang="sk-SK" dirty="0"/>
              <a:t>, </a:t>
            </a:r>
            <a:r>
              <a:rPr lang="sk-SK" dirty="0" err="1"/>
              <a:t>it</a:t>
            </a:r>
            <a:r>
              <a:rPr lang="sk-SK" dirty="0"/>
              <a:t> </a:t>
            </a:r>
            <a:r>
              <a:rPr lang="sk-SK" dirty="0" err="1"/>
              <a:t>gets</a:t>
            </a:r>
            <a:r>
              <a:rPr lang="sk-SK" dirty="0"/>
              <a:t> </a:t>
            </a:r>
            <a:r>
              <a:rPr lang="sk-SK" dirty="0" err="1"/>
              <a:t>divided</a:t>
            </a:r>
            <a:r>
              <a:rPr lang="sk-SK" dirty="0"/>
              <a:t> </a:t>
            </a:r>
            <a:r>
              <a:rPr lang="sk-SK" dirty="0" err="1"/>
              <a:t>into</a:t>
            </a:r>
            <a:r>
              <a:rPr lang="sk-SK" dirty="0"/>
              <a:t> </a:t>
            </a:r>
            <a:r>
              <a:rPr lang="sk-SK" dirty="0" err="1"/>
              <a:t>partiions</a:t>
            </a:r>
            <a:r>
              <a:rPr lang="sk-SK" dirty="0"/>
              <a:t> of </a:t>
            </a:r>
            <a:r>
              <a:rPr lang="sk-SK" dirty="0" err="1"/>
              <a:t>the</a:t>
            </a:r>
            <a:r>
              <a:rPr lang="sk-SK" dirty="0"/>
              <a:t> </a:t>
            </a:r>
            <a:r>
              <a:rPr lang="sk-SK" dirty="0" err="1"/>
              <a:t>total</a:t>
            </a:r>
            <a:r>
              <a:rPr lang="sk-SK" dirty="0"/>
              <a:t> </a:t>
            </a:r>
            <a:r>
              <a:rPr lang="sk-SK" dirty="0" err="1"/>
              <a:t>space</a:t>
            </a:r>
            <a:r>
              <a:rPr lang="sk-SK" dirty="0"/>
              <a:t> of </a:t>
            </a:r>
            <a:r>
              <a:rPr lang="sk-SK" dirty="0" err="1"/>
              <a:t>the</a:t>
            </a:r>
            <a:r>
              <a:rPr lang="sk-SK" dirty="0"/>
              <a:t> </a:t>
            </a:r>
            <a:r>
              <a:rPr lang="sk-SK" dirty="0" err="1"/>
              <a:t>hard</a:t>
            </a:r>
            <a:r>
              <a:rPr lang="sk-SK" dirty="0"/>
              <a:t> disk. </a:t>
            </a:r>
            <a:r>
              <a:rPr lang="sk-SK" dirty="0" err="1"/>
              <a:t>The</a:t>
            </a:r>
            <a:r>
              <a:rPr lang="sk-SK" dirty="0"/>
              <a:t> OS </a:t>
            </a:r>
            <a:r>
              <a:rPr lang="sk-SK" dirty="0" err="1"/>
              <a:t>keeps</a:t>
            </a:r>
            <a:r>
              <a:rPr lang="sk-SK" dirty="0"/>
              <a:t> track of </a:t>
            </a:r>
            <a:r>
              <a:rPr lang="sk-SK" dirty="0" err="1"/>
              <a:t>all</a:t>
            </a:r>
            <a:r>
              <a:rPr lang="sk-SK" dirty="0"/>
              <a:t> </a:t>
            </a:r>
            <a:r>
              <a:rPr lang="sk-SK" dirty="0" err="1"/>
              <a:t>the</a:t>
            </a:r>
            <a:r>
              <a:rPr lang="sk-SK" dirty="0"/>
              <a:t> </a:t>
            </a:r>
            <a:r>
              <a:rPr lang="sk-SK" dirty="0" err="1"/>
              <a:t>files</a:t>
            </a:r>
            <a:r>
              <a:rPr lang="sk-SK" dirty="0"/>
              <a:t> </a:t>
            </a:r>
            <a:r>
              <a:rPr lang="sk-SK" dirty="0" err="1"/>
              <a:t>that</a:t>
            </a:r>
            <a:r>
              <a:rPr lang="sk-SK" dirty="0"/>
              <a:t> are </a:t>
            </a:r>
            <a:r>
              <a:rPr lang="sk-SK" dirty="0" err="1"/>
              <a:t>strored</a:t>
            </a:r>
            <a:r>
              <a:rPr lang="sk-SK" dirty="0"/>
              <a:t> in </a:t>
            </a:r>
            <a:r>
              <a:rPr lang="sk-SK" dirty="0" err="1"/>
              <a:t>each</a:t>
            </a:r>
            <a:r>
              <a:rPr lang="sk-SK" dirty="0"/>
              <a:t> </a:t>
            </a:r>
            <a:r>
              <a:rPr lang="sk-SK" dirty="0" err="1"/>
              <a:t>partition</a:t>
            </a:r>
            <a:r>
              <a:rPr lang="sk-SK" dirty="0"/>
              <a:t> of </a:t>
            </a:r>
            <a:r>
              <a:rPr lang="sk-SK" dirty="0" err="1"/>
              <a:t>the</a:t>
            </a:r>
            <a:r>
              <a:rPr lang="sk-SK" dirty="0"/>
              <a:t> HD. In </a:t>
            </a:r>
            <a:r>
              <a:rPr lang="sk-SK" dirty="0" err="1"/>
              <a:t>actual</a:t>
            </a:r>
            <a:r>
              <a:rPr lang="sk-SK" dirty="0"/>
              <a:t> </a:t>
            </a:r>
            <a:r>
              <a:rPr lang="sk-SK" dirty="0" err="1"/>
              <a:t>each</a:t>
            </a:r>
            <a:r>
              <a:rPr lang="sk-SK" dirty="0"/>
              <a:t> </a:t>
            </a:r>
            <a:r>
              <a:rPr lang="sk-SK" dirty="0" err="1"/>
              <a:t>file</a:t>
            </a:r>
            <a:r>
              <a:rPr lang="sk-SK" dirty="0"/>
              <a:t> </a:t>
            </a:r>
            <a:r>
              <a:rPr lang="sk-SK" dirty="0" err="1"/>
              <a:t>is</a:t>
            </a:r>
            <a:r>
              <a:rPr lang="sk-SK" dirty="0"/>
              <a:t> </a:t>
            </a:r>
            <a:r>
              <a:rPr lang="sk-SK" dirty="0" err="1"/>
              <a:t>stored</a:t>
            </a:r>
            <a:r>
              <a:rPr lang="sk-SK" dirty="0"/>
              <a:t> in single or </a:t>
            </a:r>
            <a:r>
              <a:rPr lang="sk-SK" dirty="0" err="1"/>
              <a:t>multiple</a:t>
            </a:r>
            <a:r>
              <a:rPr lang="sk-SK" dirty="0"/>
              <a:t> </a:t>
            </a:r>
            <a:r>
              <a:rPr lang="sk-SK" dirty="0" err="1"/>
              <a:t>clusters</a:t>
            </a:r>
            <a:r>
              <a:rPr lang="sk-SK" dirty="0"/>
              <a:t> on HD.  NTFS </a:t>
            </a:r>
            <a:r>
              <a:rPr lang="sk-SK" dirty="0" err="1"/>
              <a:t>file</a:t>
            </a:r>
            <a:r>
              <a:rPr lang="sk-SK" dirty="0"/>
              <a:t> </a:t>
            </a:r>
            <a:r>
              <a:rPr lang="sk-SK" dirty="0" err="1"/>
              <a:t>system</a:t>
            </a:r>
            <a:r>
              <a:rPr lang="sk-SK" dirty="0"/>
              <a:t> </a:t>
            </a:r>
            <a:r>
              <a:rPr lang="sk-SK" dirty="0" err="1"/>
              <a:t>the</a:t>
            </a:r>
            <a:r>
              <a:rPr lang="sk-SK" dirty="0"/>
              <a:t> </a:t>
            </a:r>
            <a:r>
              <a:rPr lang="sk-SK" dirty="0" err="1"/>
              <a:t>size</a:t>
            </a:r>
            <a:r>
              <a:rPr lang="sk-SK" dirty="0"/>
              <a:t> of </a:t>
            </a:r>
            <a:r>
              <a:rPr lang="sk-SK" dirty="0" err="1"/>
              <a:t>the</a:t>
            </a:r>
            <a:r>
              <a:rPr lang="sk-SK" dirty="0"/>
              <a:t> </a:t>
            </a:r>
            <a:r>
              <a:rPr lang="sk-SK" dirty="0" err="1"/>
              <a:t>these</a:t>
            </a:r>
            <a:r>
              <a:rPr lang="sk-SK" dirty="0"/>
              <a:t> </a:t>
            </a:r>
            <a:r>
              <a:rPr lang="sk-SK" dirty="0" err="1"/>
              <a:t>clusters</a:t>
            </a:r>
            <a:r>
              <a:rPr lang="sk-SK" dirty="0"/>
              <a:t> </a:t>
            </a:r>
            <a:r>
              <a:rPr lang="sk-SK" dirty="0" err="1"/>
              <a:t>varies</a:t>
            </a:r>
            <a:r>
              <a:rPr lang="sk-SK" dirty="0"/>
              <a:t> </a:t>
            </a:r>
            <a:r>
              <a:rPr lang="sk-SK" dirty="0" err="1"/>
              <a:t>from</a:t>
            </a:r>
            <a:r>
              <a:rPr lang="sk-SK" dirty="0"/>
              <a:t> 512 </a:t>
            </a:r>
            <a:r>
              <a:rPr lang="sk-SK" dirty="0" err="1"/>
              <a:t>Bytes</a:t>
            </a:r>
            <a:r>
              <a:rPr lang="sk-SK" dirty="0"/>
              <a:t> to 64KB.</a:t>
            </a:r>
          </a:p>
          <a:p>
            <a:r>
              <a:rPr lang="sk-SK" dirty="0" err="1"/>
              <a:t>When</a:t>
            </a:r>
            <a:r>
              <a:rPr lang="sk-SK" dirty="0"/>
              <a:t> a </a:t>
            </a:r>
            <a:r>
              <a:rPr lang="sk-SK" dirty="0" err="1"/>
              <a:t>volume</a:t>
            </a:r>
            <a:r>
              <a:rPr lang="sk-SK" dirty="0"/>
              <a:t> </a:t>
            </a:r>
            <a:r>
              <a:rPr lang="sk-SK" dirty="0" err="1"/>
              <a:t>is</a:t>
            </a:r>
            <a:r>
              <a:rPr lang="sk-SK" dirty="0"/>
              <a:t> </a:t>
            </a:r>
            <a:r>
              <a:rPr lang="sk-SK" dirty="0" err="1"/>
              <a:t>formatted</a:t>
            </a:r>
            <a:r>
              <a:rPr lang="sk-SK" dirty="0"/>
              <a:t> </a:t>
            </a:r>
            <a:r>
              <a:rPr lang="sk-SK" dirty="0" err="1"/>
              <a:t>with</a:t>
            </a:r>
            <a:r>
              <a:rPr lang="sk-SK" dirty="0"/>
              <a:t> NTFS,  </a:t>
            </a:r>
            <a:r>
              <a:rPr lang="sk-SK" dirty="0" err="1"/>
              <a:t>serveral</a:t>
            </a:r>
            <a:r>
              <a:rPr lang="sk-SK" dirty="0"/>
              <a:t> </a:t>
            </a:r>
            <a:r>
              <a:rPr lang="sk-SK" dirty="0" err="1"/>
              <a:t>file</a:t>
            </a:r>
            <a:r>
              <a:rPr lang="sk-SK" dirty="0"/>
              <a:t> </a:t>
            </a:r>
            <a:r>
              <a:rPr lang="sk-SK" dirty="0" err="1"/>
              <a:t>systems</a:t>
            </a:r>
            <a:r>
              <a:rPr lang="sk-SK" dirty="0"/>
              <a:t> are </a:t>
            </a:r>
            <a:r>
              <a:rPr lang="sk-SK" dirty="0" err="1"/>
              <a:t>created</a:t>
            </a:r>
            <a:r>
              <a:rPr lang="sk-SK" dirty="0"/>
              <a:t> as </a:t>
            </a:r>
            <a:r>
              <a:rPr lang="sk-SK" dirty="0" err="1"/>
              <a:t>result</a:t>
            </a:r>
            <a:r>
              <a:rPr lang="sk-SK" dirty="0"/>
              <a:t> of </a:t>
            </a:r>
            <a:r>
              <a:rPr lang="sk-SK" dirty="0" err="1"/>
              <a:t>this</a:t>
            </a:r>
            <a:r>
              <a:rPr lang="sk-SK" dirty="0"/>
              <a:t>. </a:t>
            </a:r>
            <a:r>
              <a:rPr lang="sk-SK" dirty="0" err="1"/>
              <a:t>Some</a:t>
            </a:r>
            <a:r>
              <a:rPr lang="sk-SK" dirty="0"/>
              <a:t> of </a:t>
            </a:r>
            <a:r>
              <a:rPr lang="sk-SK" dirty="0" err="1"/>
              <a:t>them</a:t>
            </a:r>
            <a:r>
              <a:rPr lang="sk-SK" dirty="0"/>
              <a:t> </a:t>
            </a:r>
            <a:r>
              <a:rPr lang="sk-SK" dirty="0" err="1"/>
              <a:t>include</a:t>
            </a:r>
            <a:r>
              <a:rPr lang="sk-SK" dirty="0"/>
              <a:t> </a:t>
            </a:r>
            <a:r>
              <a:rPr lang="sk-SK" b="1" dirty="0"/>
              <a:t>$</a:t>
            </a:r>
            <a:r>
              <a:rPr lang="sk-SK" b="1" dirty="0" err="1"/>
              <a:t>LogFile</a:t>
            </a:r>
            <a:r>
              <a:rPr lang="sk-SK" b="1" dirty="0"/>
              <a:t> </a:t>
            </a:r>
            <a:r>
              <a:rPr lang="sk-SK" dirty="0"/>
              <a:t>and </a:t>
            </a:r>
            <a:r>
              <a:rPr lang="sk-SK" b="1" dirty="0"/>
              <a:t>$</a:t>
            </a:r>
            <a:r>
              <a:rPr lang="sk-SK" b="1" dirty="0" err="1"/>
              <a:t>Bitmap</a:t>
            </a:r>
            <a:r>
              <a:rPr lang="sk-SK" dirty="0"/>
              <a:t>.</a:t>
            </a:r>
          </a:p>
          <a:p>
            <a:endParaRPr lang="sk-SK" dirty="0"/>
          </a:p>
          <a:p>
            <a:endParaRPr lang="sk-SK" dirty="0"/>
          </a:p>
          <a:p>
            <a:r>
              <a:rPr lang="sk-SK" dirty="0" err="1"/>
              <a:t>When</a:t>
            </a:r>
            <a:r>
              <a:rPr lang="sk-SK" dirty="0"/>
              <a:t> OS </a:t>
            </a:r>
            <a:r>
              <a:rPr lang="sk-SK" dirty="0" err="1"/>
              <a:t>creates</a:t>
            </a:r>
            <a:r>
              <a:rPr lang="sk-SK" dirty="0"/>
              <a:t> a </a:t>
            </a:r>
            <a:r>
              <a:rPr lang="sk-SK" dirty="0" err="1"/>
              <a:t>file</a:t>
            </a:r>
            <a:r>
              <a:rPr lang="sk-SK" dirty="0"/>
              <a:t> </a:t>
            </a:r>
            <a:r>
              <a:rPr lang="sk-SK" dirty="0" err="1"/>
              <a:t>using</a:t>
            </a:r>
            <a:r>
              <a:rPr lang="sk-SK" dirty="0"/>
              <a:t> NTFS, </a:t>
            </a:r>
            <a:r>
              <a:rPr lang="sk-SK" dirty="0" err="1"/>
              <a:t>the</a:t>
            </a:r>
            <a:r>
              <a:rPr lang="sk-SK" dirty="0"/>
              <a:t> </a:t>
            </a:r>
            <a:r>
              <a:rPr lang="sk-SK" dirty="0" err="1"/>
              <a:t>record</a:t>
            </a:r>
            <a:r>
              <a:rPr lang="sk-SK" dirty="0"/>
              <a:t> </a:t>
            </a:r>
            <a:r>
              <a:rPr lang="sk-SK" dirty="0" err="1"/>
              <a:t>about</a:t>
            </a:r>
            <a:r>
              <a:rPr lang="sk-SK" dirty="0"/>
              <a:t> </a:t>
            </a:r>
            <a:r>
              <a:rPr lang="sk-SK" dirty="0" err="1"/>
              <a:t>thata</a:t>
            </a:r>
            <a:r>
              <a:rPr lang="sk-SK" dirty="0"/>
              <a:t> </a:t>
            </a:r>
            <a:r>
              <a:rPr lang="sk-SK" dirty="0" err="1"/>
              <a:t>file</a:t>
            </a:r>
            <a:r>
              <a:rPr lang="sk-SK" dirty="0"/>
              <a:t> </a:t>
            </a:r>
            <a:r>
              <a:rPr lang="sk-SK" dirty="0" err="1"/>
              <a:t>is</a:t>
            </a:r>
            <a:r>
              <a:rPr lang="sk-SK" dirty="0"/>
              <a:t> </a:t>
            </a:r>
            <a:r>
              <a:rPr lang="sk-SK" dirty="0" err="1"/>
              <a:t>stored</a:t>
            </a:r>
            <a:r>
              <a:rPr lang="sk-SK" dirty="0"/>
              <a:t> in </a:t>
            </a:r>
            <a:r>
              <a:rPr lang="sk-SK" dirty="0" err="1"/>
              <a:t>the</a:t>
            </a:r>
            <a:r>
              <a:rPr lang="sk-SK" dirty="0"/>
              <a:t> </a:t>
            </a:r>
            <a:r>
              <a:rPr lang="sk-SK" dirty="0" err="1"/>
              <a:t>file</a:t>
            </a:r>
            <a:r>
              <a:rPr lang="sk-SK" dirty="0"/>
              <a:t> </a:t>
            </a:r>
            <a:r>
              <a:rPr lang="sk-SK" dirty="0" err="1"/>
              <a:t>known</a:t>
            </a:r>
            <a:r>
              <a:rPr lang="sk-SK" dirty="0"/>
              <a:t> </a:t>
            </a:r>
            <a:r>
              <a:rPr lang="sk-SK" b="1" dirty="0"/>
              <a:t>as </a:t>
            </a:r>
            <a:r>
              <a:rPr lang="sk-SK" b="1" dirty="0" err="1"/>
              <a:t>Master</a:t>
            </a:r>
            <a:r>
              <a:rPr lang="sk-SK" b="1" dirty="0"/>
              <a:t> </a:t>
            </a:r>
            <a:r>
              <a:rPr lang="sk-SK" b="1" dirty="0" err="1"/>
              <a:t>File</a:t>
            </a:r>
            <a:r>
              <a:rPr lang="sk-SK" b="1" dirty="0"/>
              <a:t> Table </a:t>
            </a:r>
            <a:r>
              <a:rPr lang="sk-SK" dirty="0"/>
              <a:t>of MTF. </a:t>
            </a:r>
          </a:p>
        </p:txBody>
      </p:sp>
      <p:sp>
        <p:nvSpPr>
          <p:cNvPr id="4" name="BlokTextu 3">
            <a:extLst>
              <a:ext uri="{FF2B5EF4-FFF2-40B4-BE49-F238E27FC236}">
                <a16:creationId xmlns:a16="http://schemas.microsoft.com/office/drawing/2014/main" id="{8343A1C8-569A-8046-BE8D-A3B3BDA9A96A}"/>
              </a:ext>
            </a:extLst>
          </p:cNvPr>
          <p:cNvSpPr txBox="1"/>
          <p:nvPr/>
        </p:nvSpPr>
        <p:spPr>
          <a:xfrm>
            <a:off x="835572" y="6169572"/>
            <a:ext cx="7472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hlinkClick r:id="rId2"/>
              </a:rPr>
              <a:t>NTFS File System Forensic Analysis – Forensics of NTFS (xploreforensics.com)</a:t>
            </a:r>
            <a:endParaRPr lang="sk-SK"/>
          </a:p>
        </p:txBody>
      </p:sp>
      <p:pic>
        <p:nvPicPr>
          <p:cNvPr id="6" name="Obrázok 5">
            <a:extLst>
              <a:ext uri="{FF2B5EF4-FFF2-40B4-BE49-F238E27FC236}">
                <a16:creationId xmlns:a16="http://schemas.microsoft.com/office/drawing/2014/main" id="{6A4A1A9B-123A-8054-F4E4-F009CFD5D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679" y="4330054"/>
            <a:ext cx="7772400" cy="811863"/>
          </a:xfrm>
          <a:prstGeom prst="rect">
            <a:avLst/>
          </a:prstGeom>
        </p:spPr>
      </p:pic>
    </p:spTree>
    <p:extLst>
      <p:ext uri="{BB962C8B-B14F-4D97-AF65-F5344CB8AC3E}">
        <p14:creationId xmlns:p14="http://schemas.microsoft.com/office/powerpoint/2010/main" val="2556651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A6A4867-0D92-ACB5-1137-78CB332C5225}"/>
              </a:ext>
            </a:extLst>
          </p:cNvPr>
          <p:cNvSpPr>
            <a:spLocks noGrp="1"/>
          </p:cNvSpPr>
          <p:nvPr>
            <p:ph type="title"/>
          </p:nvPr>
        </p:nvSpPr>
        <p:spPr/>
        <p:txBody>
          <a:bodyPr/>
          <a:lstStyle/>
          <a:p>
            <a:r>
              <a:rPr lang="sk-SK" dirty="0" err="1"/>
              <a:t>File</a:t>
            </a:r>
            <a:r>
              <a:rPr lang="sk-SK" dirty="0"/>
              <a:t> </a:t>
            </a:r>
            <a:r>
              <a:rPr lang="sk-SK" dirty="0" err="1"/>
              <a:t>systems</a:t>
            </a:r>
            <a:r>
              <a:rPr lang="sk-SK" dirty="0"/>
              <a:t> of NTFS</a:t>
            </a:r>
          </a:p>
        </p:txBody>
      </p:sp>
      <p:sp>
        <p:nvSpPr>
          <p:cNvPr id="3" name="Zástupný objekt pre obsah 2">
            <a:extLst>
              <a:ext uri="{FF2B5EF4-FFF2-40B4-BE49-F238E27FC236}">
                <a16:creationId xmlns:a16="http://schemas.microsoft.com/office/drawing/2014/main" id="{3DC898E1-C103-A5A6-077A-7F1166EC773F}"/>
              </a:ext>
            </a:extLst>
          </p:cNvPr>
          <p:cNvSpPr>
            <a:spLocks noGrp="1"/>
          </p:cNvSpPr>
          <p:nvPr>
            <p:ph idx="1"/>
          </p:nvPr>
        </p:nvSpPr>
        <p:spPr/>
        <p:txBody>
          <a:bodyPr/>
          <a:lstStyle/>
          <a:p>
            <a:r>
              <a:rPr lang="sk-SK" dirty="0" err="1"/>
              <a:t>There</a:t>
            </a:r>
            <a:r>
              <a:rPr lang="sk-SK" dirty="0"/>
              <a:t> are </a:t>
            </a:r>
            <a:r>
              <a:rPr lang="sk-SK" dirty="0" err="1"/>
              <a:t>several</a:t>
            </a:r>
            <a:r>
              <a:rPr lang="sk-SK" dirty="0"/>
              <a:t> </a:t>
            </a:r>
            <a:r>
              <a:rPr lang="sk-SK" dirty="0" err="1"/>
              <a:t>system</a:t>
            </a:r>
            <a:r>
              <a:rPr lang="sk-SK" dirty="0"/>
              <a:t> </a:t>
            </a:r>
            <a:r>
              <a:rPr lang="sk-SK" dirty="0" err="1"/>
              <a:t>files</a:t>
            </a:r>
            <a:r>
              <a:rPr lang="sk-SK" dirty="0"/>
              <a:t>, </a:t>
            </a:r>
            <a:r>
              <a:rPr lang="sk-SK" dirty="0" err="1"/>
              <a:t>which</a:t>
            </a:r>
            <a:r>
              <a:rPr lang="sk-SK" dirty="0"/>
              <a:t> are </a:t>
            </a:r>
            <a:r>
              <a:rPr lang="sk-SK" dirty="0" err="1"/>
              <a:t>stored</a:t>
            </a:r>
            <a:r>
              <a:rPr lang="sk-SK" dirty="0"/>
              <a:t> in </a:t>
            </a:r>
            <a:r>
              <a:rPr lang="sk-SK" dirty="0" err="1"/>
              <a:t>the</a:t>
            </a:r>
            <a:r>
              <a:rPr lang="sk-SK" dirty="0"/>
              <a:t> NTFS </a:t>
            </a:r>
            <a:r>
              <a:rPr lang="sk-SK" dirty="0" err="1"/>
              <a:t>but</a:t>
            </a:r>
            <a:r>
              <a:rPr lang="sk-SK" dirty="0"/>
              <a:t> are </a:t>
            </a:r>
            <a:r>
              <a:rPr lang="sk-SK" dirty="0" err="1"/>
              <a:t>hidden</a:t>
            </a:r>
            <a:r>
              <a:rPr lang="sk-SK" dirty="0"/>
              <a:t> </a:t>
            </a:r>
            <a:r>
              <a:rPr lang="sk-SK" dirty="0" err="1"/>
              <a:t>from</a:t>
            </a:r>
            <a:r>
              <a:rPr lang="sk-SK" dirty="0"/>
              <a:t> </a:t>
            </a:r>
            <a:r>
              <a:rPr lang="sk-SK" dirty="0" err="1"/>
              <a:t>the</a:t>
            </a:r>
            <a:r>
              <a:rPr lang="sk-SK" dirty="0"/>
              <a:t> NTFS </a:t>
            </a:r>
            <a:r>
              <a:rPr lang="sk-SK" dirty="0" err="1"/>
              <a:t>view</a:t>
            </a:r>
            <a:r>
              <a:rPr lang="sk-SK" dirty="0"/>
              <a:t>. </a:t>
            </a:r>
            <a:r>
              <a:rPr lang="sk-SK" dirty="0" err="1"/>
              <a:t>These</a:t>
            </a:r>
            <a:r>
              <a:rPr lang="sk-SK" dirty="0"/>
              <a:t> </a:t>
            </a:r>
            <a:r>
              <a:rPr lang="sk-SK" dirty="0" err="1"/>
              <a:t>files</a:t>
            </a:r>
            <a:r>
              <a:rPr lang="sk-SK" dirty="0"/>
              <a:t> are </a:t>
            </a:r>
            <a:r>
              <a:rPr lang="sk-SK" dirty="0" err="1"/>
              <a:t>used</a:t>
            </a:r>
            <a:r>
              <a:rPr lang="sk-SK" dirty="0"/>
              <a:t> by </a:t>
            </a:r>
            <a:r>
              <a:rPr lang="sk-SK" dirty="0" err="1"/>
              <a:t>the</a:t>
            </a:r>
            <a:r>
              <a:rPr lang="sk-SK" dirty="0"/>
              <a:t> </a:t>
            </a:r>
            <a:r>
              <a:rPr lang="sk-SK" dirty="0" err="1"/>
              <a:t>system</a:t>
            </a:r>
            <a:r>
              <a:rPr lang="sk-SK" dirty="0"/>
              <a:t> </a:t>
            </a:r>
            <a:r>
              <a:rPr lang="sk-SK" dirty="0" err="1"/>
              <a:t>for</a:t>
            </a:r>
            <a:r>
              <a:rPr lang="sk-SK" dirty="0"/>
              <a:t> </a:t>
            </a:r>
            <a:r>
              <a:rPr lang="sk-SK" dirty="0" err="1"/>
              <a:t>storing</a:t>
            </a:r>
            <a:r>
              <a:rPr lang="sk-SK" dirty="0"/>
              <a:t> </a:t>
            </a:r>
            <a:r>
              <a:rPr lang="sk-SK" dirty="0" err="1"/>
              <a:t>the</a:t>
            </a:r>
            <a:r>
              <a:rPr lang="sk-SK" dirty="0"/>
              <a:t> </a:t>
            </a:r>
            <a:r>
              <a:rPr lang="sk-SK" dirty="0" err="1"/>
              <a:t>data</a:t>
            </a:r>
            <a:r>
              <a:rPr lang="sk-SK" dirty="0"/>
              <a:t> and </a:t>
            </a:r>
            <a:r>
              <a:rPr lang="sk-SK" dirty="0" err="1"/>
              <a:t>for</a:t>
            </a:r>
            <a:r>
              <a:rPr lang="sk-SK" dirty="0"/>
              <a:t> </a:t>
            </a:r>
            <a:r>
              <a:rPr lang="sk-SK" dirty="0" err="1"/>
              <a:t>implementing</a:t>
            </a:r>
            <a:r>
              <a:rPr lang="sk-SK" dirty="0"/>
              <a:t> </a:t>
            </a:r>
            <a:r>
              <a:rPr lang="sk-SK" dirty="0" err="1"/>
              <a:t>the</a:t>
            </a:r>
            <a:r>
              <a:rPr lang="sk-SK" dirty="0"/>
              <a:t> </a:t>
            </a:r>
            <a:r>
              <a:rPr lang="sk-SK" dirty="0" err="1"/>
              <a:t>file</a:t>
            </a:r>
            <a:r>
              <a:rPr lang="sk-SK" dirty="0"/>
              <a:t> </a:t>
            </a:r>
            <a:r>
              <a:rPr lang="sk-SK" dirty="0" err="1"/>
              <a:t>system</a:t>
            </a:r>
            <a:r>
              <a:rPr lang="sk-SK" dirty="0"/>
              <a:t>. </a:t>
            </a:r>
          </a:p>
          <a:p>
            <a:r>
              <a:rPr lang="sk-SK" dirty="0" err="1"/>
              <a:t>Each</a:t>
            </a:r>
            <a:r>
              <a:rPr lang="sk-SK" dirty="0"/>
              <a:t> </a:t>
            </a:r>
            <a:r>
              <a:rPr lang="sk-SK" dirty="0" err="1"/>
              <a:t>system</a:t>
            </a:r>
            <a:r>
              <a:rPr lang="sk-SK" dirty="0"/>
              <a:t> </a:t>
            </a:r>
            <a:r>
              <a:rPr lang="sk-SK" dirty="0" err="1"/>
              <a:t>file</a:t>
            </a:r>
            <a:r>
              <a:rPr lang="sk-SK" dirty="0"/>
              <a:t> </a:t>
            </a:r>
            <a:r>
              <a:rPr lang="sk-SK" dirty="0" err="1"/>
              <a:t>is</a:t>
            </a:r>
            <a:r>
              <a:rPr lang="sk-SK" dirty="0"/>
              <a:t> </a:t>
            </a:r>
            <a:r>
              <a:rPr lang="sk-SK" dirty="0" err="1"/>
              <a:t>stored</a:t>
            </a:r>
            <a:r>
              <a:rPr lang="sk-SK" dirty="0"/>
              <a:t> </a:t>
            </a:r>
            <a:r>
              <a:rPr lang="sk-SK" dirty="0" err="1"/>
              <a:t>with</a:t>
            </a:r>
            <a:r>
              <a:rPr lang="sk-SK" dirty="0"/>
              <a:t> a </a:t>
            </a:r>
            <a:r>
              <a:rPr lang="sk-SK" dirty="0" err="1"/>
              <a:t>different</a:t>
            </a:r>
            <a:r>
              <a:rPr lang="sk-SK" dirty="0"/>
              <a:t> </a:t>
            </a:r>
            <a:r>
              <a:rPr lang="sk-SK" dirty="0" err="1"/>
              <a:t>file</a:t>
            </a:r>
            <a:r>
              <a:rPr lang="sk-SK" dirty="0"/>
              <a:t> </a:t>
            </a:r>
            <a:r>
              <a:rPr lang="sk-SK" dirty="0" err="1"/>
              <a:t>name</a:t>
            </a:r>
            <a:r>
              <a:rPr lang="sk-SK" dirty="0"/>
              <a:t> and on a </a:t>
            </a:r>
            <a:r>
              <a:rPr lang="sk-SK" dirty="0" err="1"/>
              <a:t>different</a:t>
            </a:r>
            <a:r>
              <a:rPr lang="sk-SK" dirty="0"/>
              <a:t> MFT </a:t>
            </a:r>
            <a:r>
              <a:rPr lang="sk-SK" dirty="0" err="1"/>
              <a:t>Record</a:t>
            </a:r>
            <a:r>
              <a:rPr lang="sk-SK" dirty="0"/>
              <a:t> on </a:t>
            </a:r>
            <a:r>
              <a:rPr lang="sk-SK" dirty="0" err="1"/>
              <a:t>the</a:t>
            </a:r>
            <a:r>
              <a:rPr lang="sk-SK" dirty="0"/>
              <a:t> NTFS </a:t>
            </a:r>
            <a:r>
              <a:rPr lang="sk-SK" dirty="0" err="1"/>
              <a:t>volume</a:t>
            </a:r>
            <a:r>
              <a:rPr lang="sk-SK" dirty="0"/>
              <a:t>.</a:t>
            </a:r>
          </a:p>
        </p:txBody>
      </p:sp>
      <p:pic>
        <p:nvPicPr>
          <p:cNvPr id="5" name="Obrázok 4" descr="Obrázok, na ktorom je text, písmo, číslo, potvrdenie&#10;&#10;Automaticky generovaný popis">
            <a:extLst>
              <a:ext uri="{FF2B5EF4-FFF2-40B4-BE49-F238E27FC236}">
                <a16:creationId xmlns:a16="http://schemas.microsoft.com/office/drawing/2014/main" id="{B90AAE50-2BEE-54CB-6D7A-1789301E1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962" y="4001294"/>
            <a:ext cx="7772400" cy="2594767"/>
          </a:xfrm>
          <a:prstGeom prst="rect">
            <a:avLst/>
          </a:prstGeom>
        </p:spPr>
      </p:pic>
    </p:spTree>
    <p:extLst>
      <p:ext uri="{BB962C8B-B14F-4D97-AF65-F5344CB8AC3E}">
        <p14:creationId xmlns:p14="http://schemas.microsoft.com/office/powerpoint/2010/main" val="14997842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dpis 3">
            <a:extLst>
              <a:ext uri="{FF2B5EF4-FFF2-40B4-BE49-F238E27FC236}">
                <a16:creationId xmlns:a16="http://schemas.microsoft.com/office/drawing/2014/main" id="{3481959F-280E-296D-8321-F9B46C0ED552}"/>
              </a:ext>
            </a:extLst>
          </p:cNvPr>
          <p:cNvSpPr>
            <a:spLocks noGrp="1"/>
          </p:cNvSpPr>
          <p:nvPr>
            <p:ph type="title"/>
          </p:nvPr>
        </p:nvSpPr>
        <p:spPr/>
        <p:txBody>
          <a:bodyPr/>
          <a:lstStyle/>
          <a:p>
            <a:r>
              <a:rPr lang="sk-SK" dirty="0" err="1"/>
              <a:t>Structure</a:t>
            </a:r>
            <a:r>
              <a:rPr lang="sk-SK" dirty="0"/>
              <a:t> of MFT</a:t>
            </a:r>
          </a:p>
        </p:txBody>
      </p:sp>
      <p:sp>
        <p:nvSpPr>
          <p:cNvPr id="9" name="Zástupný text 8">
            <a:extLst>
              <a:ext uri="{FF2B5EF4-FFF2-40B4-BE49-F238E27FC236}">
                <a16:creationId xmlns:a16="http://schemas.microsoft.com/office/drawing/2014/main" id="{B3722AD5-8570-8912-119F-9A7877BEBEBC}"/>
              </a:ext>
            </a:extLst>
          </p:cNvPr>
          <p:cNvSpPr>
            <a:spLocks noGrp="1"/>
          </p:cNvSpPr>
          <p:nvPr>
            <p:ph type="body" sz="half" idx="1"/>
          </p:nvPr>
        </p:nvSpPr>
        <p:spPr>
          <a:xfrm>
            <a:off x="609600" y="1600200"/>
            <a:ext cx="3550920" cy="4533900"/>
          </a:xfrm>
        </p:spPr>
        <p:txBody>
          <a:bodyPr>
            <a:normAutofit fontScale="85000" lnSpcReduction="20000"/>
          </a:bodyPr>
          <a:lstStyle/>
          <a:p>
            <a:r>
              <a:rPr lang="sk-SK" dirty="0"/>
              <a:t>NTFS has </a:t>
            </a:r>
            <a:r>
              <a:rPr lang="sk-SK" dirty="0" err="1"/>
              <a:t>reserved</a:t>
            </a:r>
            <a:r>
              <a:rPr lang="sk-SK" dirty="0"/>
              <a:t> </a:t>
            </a:r>
            <a:r>
              <a:rPr lang="sk-SK" dirty="0" err="1"/>
              <a:t>the</a:t>
            </a:r>
            <a:r>
              <a:rPr lang="sk-SK" dirty="0"/>
              <a:t> </a:t>
            </a:r>
            <a:r>
              <a:rPr lang="sk-SK" dirty="0" err="1"/>
              <a:t>first</a:t>
            </a:r>
            <a:r>
              <a:rPr lang="sk-SK" dirty="0"/>
              <a:t> 16 </a:t>
            </a:r>
            <a:r>
              <a:rPr lang="sk-SK" dirty="0" err="1"/>
              <a:t>records</a:t>
            </a:r>
            <a:r>
              <a:rPr lang="sk-SK" dirty="0"/>
              <a:t> of </a:t>
            </a:r>
            <a:r>
              <a:rPr lang="sk-SK" dirty="0" err="1"/>
              <a:t>the</a:t>
            </a:r>
            <a:r>
              <a:rPr lang="sk-SK" dirty="0"/>
              <a:t> table </a:t>
            </a:r>
            <a:r>
              <a:rPr lang="sk-SK" dirty="0" err="1"/>
              <a:t>for</a:t>
            </a:r>
            <a:r>
              <a:rPr lang="sk-SK" dirty="0"/>
              <a:t> </a:t>
            </a:r>
            <a:r>
              <a:rPr lang="sk-SK" dirty="0" err="1"/>
              <a:t>storing</a:t>
            </a:r>
            <a:r>
              <a:rPr lang="sk-SK" dirty="0"/>
              <a:t> </a:t>
            </a:r>
            <a:r>
              <a:rPr lang="sk-SK" dirty="0" err="1"/>
              <a:t>the</a:t>
            </a:r>
            <a:r>
              <a:rPr lang="sk-SK" dirty="0"/>
              <a:t> </a:t>
            </a:r>
            <a:r>
              <a:rPr lang="sk-SK" dirty="0" err="1"/>
              <a:t>special</a:t>
            </a:r>
            <a:r>
              <a:rPr lang="sk-SK" dirty="0"/>
              <a:t> </a:t>
            </a:r>
            <a:r>
              <a:rPr lang="sk-SK" dirty="0" err="1"/>
              <a:t>information</a:t>
            </a:r>
            <a:r>
              <a:rPr lang="sk-SK" dirty="0"/>
              <a:t>. </a:t>
            </a:r>
            <a:r>
              <a:rPr lang="sk-SK" dirty="0" err="1"/>
              <a:t>The</a:t>
            </a:r>
            <a:r>
              <a:rPr lang="sk-SK" dirty="0"/>
              <a:t> </a:t>
            </a:r>
            <a:r>
              <a:rPr lang="sk-SK" dirty="0" err="1"/>
              <a:t>first</a:t>
            </a:r>
            <a:r>
              <a:rPr lang="sk-SK" dirty="0"/>
              <a:t> </a:t>
            </a:r>
            <a:r>
              <a:rPr lang="sk-SK" dirty="0" err="1"/>
              <a:t>record</a:t>
            </a:r>
            <a:r>
              <a:rPr lang="sk-SK" dirty="0"/>
              <a:t> </a:t>
            </a:r>
            <a:r>
              <a:rPr lang="sk-SK" dirty="0" err="1"/>
              <a:t>describes</a:t>
            </a:r>
            <a:r>
              <a:rPr lang="sk-SK" dirty="0"/>
              <a:t> </a:t>
            </a:r>
            <a:r>
              <a:rPr lang="sk-SK" dirty="0" err="1"/>
              <a:t>the</a:t>
            </a:r>
            <a:r>
              <a:rPr lang="sk-SK" dirty="0"/>
              <a:t> MFT, </a:t>
            </a:r>
            <a:r>
              <a:rPr lang="sk-SK" dirty="0" err="1"/>
              <a:t>which</a:t>
            </a:r>
            <a:r>
              <a:rPr lang="sk-SK" dirty="0"/>
              <a:t> </a:t>
            </a:r>
            <a:r>
              <a:rPr lang="sk-SK" dirty="0" err="1"/>
              <a:t>is</a:t>
            </a:r>
            <a:r>
              <a:rPr lang="sk-SK" dirty="0"/>
              <a:t> </a:t>
            </a:r>
            <a:r>
              <a:rPr lang="sk-SK" dirty="0" err="1"/>
              <a:t>followed</a:t>
            </a:r>
            <a:r>
              <a:rPr lang="sk-SK" dirty="0"/>
              <a:t> by </a:t>
            </a:r>
            <a:r>
              <a:rPr lang="sk-SK" dirty="0" err="1"/>
              <a:t>the</a:t>
            </a:r>
            <a:r>
              <a:rPr lang="sk-SK" dirty="0"/>
              <a:t> MFT </a:t>
            </a:r>
            <a:r>
              <a:rPr lang="sk-SK" dirty="0" err="1"/>
              <a:t>mirror</a:t>
            </a:r>
            <a:r>
              <a:rPr lang="sk-SK" dirty="0"/>
              <a:t> </a:t>
            </a:r>
            <a:r>
              <a:rPr lang="sk-SK" dirty="0" err="1"/>
              <a:t>record</a:t>
            </a:r>
            <a:r>
              <a:rPr lang="sk-SK" dirty="0"/>
              <a:t>. </a:t>
            </a:r>
            <a:r>
              <a:rPr lang="sk-SK" dirty="0" err="1"/>
              <a:t>This</a:t>
            </a:r>
            <a:r>
              <a:rPr lang="sk-SK" dirty="0"/>
              <a:t> </a:t>
            </a:r>
            <a:r>
              <a:rPr lang="sk-SK" dirty="0" err="1"/>
              <a:t>mirror</a:t>
            </a:r>
            <a:r>
              <a:rPr lang="sk-SK" dirty="0"/>
              <a:t> </a:t>
            </a:r>
            <a:r>
              <a:rPr lang="sk-SK" dirty="0" err="1"/>
              <a:t>record</a:t>
            </a:r>
            <a:r>
              <a:rPr lang="sk-SK" dirty="0"/>
              <a:t> </a:t>
            </a:r>
            <a:r>
              <a:rPr lang="sk-SK" dirty="0" err="1"/>
              <a:t>tends</a:t>
            </a:r>
            <a:r>
              <a:rPr lang="sk-SK" dirty="0"/>
              <a:t> to </a:t>
            </a:r>
            <a:r>
              <a:rPr lang="sk-SK" dirty="0" err="1"/>
              <a:t>be</a:t>
            </a:r>
            <a:r>
              <a:rPr lang="sk-SK" dirty="0"/>
              <a:t> </a:t>
            </a:r>
            <a:r>
              <a:rPr lang="sk-SK" dirty="0" err="1"/>
              <a:t>useful</a:t>
            </a:r>
            <a:r>
              <a:rPr lang="sk-SK" dirty="0"/>
              <a:t> in </a:t>
            </a:r>
            <a:r>
              <a:rPr lang="sk-SK" dirty="0" err="1"/>
              <a:t>case</a:t>
            </a:r>
            <a:r>
              <a:rPr lang="sk-SK" dirty="0"/>
              <a:t> </a:t>
            </a:r>
            <a:r>
              <a:rPr lang="sk-SK" dirty="0" err="1"/>
              <a:t>the</a:t>
            </a:r>
            <a:r>
              <a:rPr lang="sk-SK" dirty="0"/>
              <a:t> MTF </a:t>
            </a:r>
            <a:r>
              <a:rPr lang="sk-SK" dirty="0" err="1"/>
              <a:t>record</a:t>
            </a:r>
            <a:r>
              <a:rPr lang="sk-SK" dirty="0"/>
              <a:t> </a:t>
            </a:r>
            <a:r>
              <a:rPr lang="sk-SK" dirty="0" err="1"/>
              <a:t>is</a:t>
            </a:r>
            <a:r>
              <a:rPr lang="sk-SK" dirty="0"/>
              <a:t> </a:t>
            </a:r>
            <a:r>
              <a:rPr lang="sk-SK" dirty="0" err="1"/>
              <a:t>corrupted</a:t>
            </a:r>
            <a:r>
              <a:rPr lang="sk-SK" dirty="0"/>
              <a:t>. NTFS </a:t>
            </a:r>
            <a:r>
              <a:rPr lang="sk-SK" dirty="0" err="1"/>
              <a:t>reads</a:t>
            </a:r>
            <a:r>
              <a:rPr lang="sk-SK" dirty="0"/>
              <a:t> </a:t>
            </a:r>
            <a:r>
              <a:rPr lang="sk-SK" dirty="0" err="1"/>
              <a:t>this</a:t>
            </a:r>
            <a:r>
              <a:rPr lang="sk-SK" dirty="0"/>
              <a:t> </a:t>
            </a:r>
            <a:r>
              <a:rPr lang="sk-SK" dirty="0" err="1"/>
              <a:t>mirror</a:t>
            </a:r>
            <a:r>
              <a:rPr lang="sk-SK" dirty="0"/>
              <a:t> </a:t>
            </a:r>
            <a:r>
              <a:rPr lang="sk-SK" dirty="0" err="1"/>
              <a:t>copy</a:t>
            </a:r>
            <a:r>
              <a:rPr lang="sk-SK" dirty="0"/>
              <a:t> ta </a:t>
            </a:r>
            <a:r>
              <a:rPr lang="sk-SK" dirty="0" err="1"/>
              <a:t>such</a:t>
            </a:r>
            <a:r>
              <a:rPr lang="sk-SK" dirty="0"/>
              <a:t> </a:t>
            </a:r>
            <a:r>
              <a:rPr lang="sk-SK" dirty="0" err="1"/>
              <a:t>instance</a:t>
            </a:r>
            <a:r>
              <a:rPr lang="sk-SK" dirty="0"/>
              <a:t>. </a:t>
            </a:r>
            <a:r>
              <a:rPr lang="sk-SK" dirty="0" err="1"/>
              <a:t>The</a:t>
            </a:r>
            <a:r>
              <a:rPr lang="sk-SK" dirty="0"/>
              <a:t> </a:t>
            </a:r>
            <a:r>
              <a:rPr lang="sk-SK" dirty="0" err="1"/>
              <a:t>location</a:t>
            </a:r>
            <a:r>
              <a:rPr lang="sk-SK" dirty="0"/>
              <a:t> of </a:t>
            </a:r>
            <a:r>
              <a:rPr lang="sk-SK" dirty="0" err="1"/>
              <a:t>both</a:t>
            </a:r>
            <a:r>
              <a:rPr lang="sk-SK" dirty="0"/>
              <a:t> </a:t>
            </a:r>
            <a:r>
              <a:rPr lang="sk-SK" dirty="0" err="1"/>
              <a:t>the</a:t>
            </a:r>
            <a:r>
              <a:rPr lang="sk-SK" dirty="0"/>
              <a:t> MFT and MFT </a:t>
            </a:r>
            <a:r>
              <a:rPr lang="sk-SK" dirty="0" err="1"/>
              <a:t>mirror</a:t>
            </a:r>
            <a:r>
              <a:rPr lang="sk-SK" dirty="0"/>
              <a:t> </a:t>
            </a:r>
            <a:r>
              <a:rPr lang="sk-SK" dirty="0" err="1"/>
              <a:t>copy</a:t>
            </a:r>
            <a:r>
              <a:rPr lang="sk-SK" dirty="0"/>
              <a:t> </a:t>
            </a:r>
            <a:r>
              <a:rPr lang="sk-SK" dirty="0" err="1"/>
              <a:t>gets</a:t>
            </a:r>
            <a:r>
              <a:rPr lang="sk-SK" dirty="0"/>
              <a:t> </a:t>
            </a:r>
            <a:r>
              <a:rPr lang="sk-SK" dirty="0" err="1"/>
              <a:t>recorded</a:t>
            </a:r>
            <a:r>
              <a:rPr lang="sk-SK" dirty="0"/>
              <a:t> in </a:t>
            </a:r>
            <a:r>
              <a:rPr lang="sk-SK" dirty="0" err="1"/>
              <a:t>the</a:t>
            </a:r>
            <a:r>
              <a:rPr lang="sk-SK" dirty="0"/>
              <a:t> </a:t>
            </a:r>
            <a:r>
              <a:rPr lang="sk-SK" dirty="0" err="1"/>
              <a:t>boot</a:t>
            </a:r>
            <a:r>
              <a:rPr lang="sk-SK" dirty="0"/>
              <a:t> </a:t>
            </a:r>
            <a:r>
              <a:rPr lang="sk-SK" dirty="0" err="1"/>
              <a:t>sector</a:t>
            </a:r>
            <a:r>
              <a:rPr lang="sk-SK" dirty="0"/>
              <a:t>.</a:t>
            </a:r>
          </a:p>
        </p:txBody>
      </p:sp>
      <p:pic>
        <p:nvPicPr>
          <p:cNvPr id="8" name="Obrázok 7" descr="Obrázok, na ktorom je text, snímka obrazovky, rad, diagram&#10;&#10;Automaticky generovaný popis">
            <a:extLst>
              <a:ext uri="{FF2B5EF4-FFF2-40B4-BE49-F238E27FC236}">
                <a16:creationId xmlns:a16="http://schemas.microsoft.com/office/drawing/2014/main" id="{4EB6E9FD-9150-445B-0A92-45CFC6026D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7183" y="714394"/>
            <a:ext cx="7574817" cy="5429211"/>
          </a:xfrm>
          <a:prstGeom prst="rect">
            <a:avLst/>
          </a:prstGeom>
        </p:spPr>
      </p:pic>
    </p:spTree>
    <p:extLst>
      <p:ext uri="{BB962C8B-B14F-4D97-AF65-F5344CB8AC3E}">
        <p14:creationId xmlns:p14="http://schemas.microsoft.com/office/powerpoint/2010/main" val="1655248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4"/>
          <p:cNvSpPr>
            <a:spLocks noGrp="1" noChangeArrowheads="1"/>
          </p:cNvSpPr>
          <p:nvPr>
            <p:ph type="title"/>
          </p:nvPr>
        </p:nvSpPr>
        <p:spPr>
          <a:xfrm>
            <a:off x="1545168" y="277416"/>
            <a:ext cx="10037233" cy="576263"/>
          </a:xfrm>
        </p:spPr>
        <p:txBody>
          <a:bodyPr>
            <a:normAutofit fontScale="90000"/>
          </a:bodyPr>
          <a:lstStyle/>
          <a:p>
            <a:pPr eaLnBrk="1" hangingPunct="1"/>
            <a:r>
              <a:rPr lang="en-US"/>
              <a:t>Moving-head Disk Mechanism</a:t>
            </a:r>
          </a:p>
        </p:txBody>
      </p:sp>
      <p:pic>
        <p:nvPicPr>
          <p:cNvPr id="12290" name="Picture 1" descr="10_01.pdf"/>
          <p:cNvPicPr>
            <a:picLocks noChangeAspect="1"/>
          </p:cNvPicPr>
          <p:nvPr/>
        </p:nvPicPr>
        <p:blipFill>
          <a:blip r:embed="rId3" cstate="print"/>
          <a:srcRect/>
          <a:stretch>
            <a:fillRect/>
          </a:stretch>
        </p:blipFill>
        <p:spPr bwMode="auto">
          <a:xfrm>
            <a:off x="2417234" y="1497806"/>
            <a:ext cx="7463366" cy="4557713"/>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adpis 4">
            <a:extLst>
              <a:ext uri="{FF2B5EF4-FFF2-40B4-BE49-F238E27FC236}">
                <a16:creationId xmlns:a16="http://schemas.microsoft.com/office/drawing/2014/main" id="{1AA59F3F-D8FE-FBCF-153D-2B8F3A575138}"/>
              </a:ext>
            </a:extLst>
          </p:cNvPr>
          <p:cNvSpPr>
            <a:spLocks noGrp="1"/>
          </p:cNvSpPr>
          <p:nvPr>
            <p:ph type="title"/>
          </p:nvPr>
        </p:nvSpPr>
        <p:spPr/>
        <p:txBody>
          <a:bodyPr/>
          <a:lstStyle/>
          <a:p>
            <a:r>
              <a:rPr lang="sk-SK" dirty="0" err="1"/>
              <a:t>Structure</a:t>
            </a:r>
            <a:r>
              <a:rPr lang="sk-SK" dirty="0"/>
              <a:t> of MFT</a:t>
            </a:r>
          </a:p>
        </p:txBody>
      </p:sp>
      <p:sp>
        <p:nvSpPr>
          <p:cNvPr id="6" name="Zástupný objekt pre obsah 5">
            <a:extLst>
              <a:ext uri="{FF2B5EF4-FFF2-40B4-BE49-F238E27FC236}">
                <a16:creationId xmlns:a16="http://schemas.microsoft.com/office/drawing/2014/main" id="{EF5EA0DA-1B15-710D-BC53-0B496F4160BB}"/>
              </a:ext>
            </a:extLst>
          </p:cNvPr>
          <p:cNvSpPr>
            <a:spLocks noGrp="1"/>
          </p:cNvSpPr>
          <p:nvPr>
            <p:ph idx="1"/>
          </p:nvPr>
        </p:nvSpPr>
        <p:spPr/>
        <p:txBody>
          <a:bodyPr>
            <a:normAutofit fontScale="92500"/>
          </a:bodyPr>
          <a:lstStyle/>
          <a:p>
            <a:r>
              <a:rPr lang="sk-SK" b="0" i="0" dirty="0" err="1">
                <a:solidFill>
                  <a:srgbClr val="161616"/>
                </a:solidFill>
                <a:effectLst/>
                <a:highlight>
                  <a:srgbClr val="FFFFFF"/>
                </a:highlight>
                <a:latin typeface="Segoe UI" panose="020B0502040204020203" pitchFamily="34" charset="0"/>
              </a:rPr>
              <a:t>All</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information</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about</a:t>
            </a:r>
            <a:r>
              <a:rPr lang="sk-SK" b="0" i="0" dirty="0">
                <a:solidFill>
                  <a:srgbClr val="161616"/>
                </a:solidFill>
                <a:effectLst/>
                <a:highlight>
                  <a:srgbClr val="FFFFFF"/>
                </a:highlight>
                <a:latin typeface="Segoe UI" panose="020B0502040204020203" pitchFamily="34" charset="0"/>
              </a:rPr>
              <a:t> a </a:t>
            </a:r>
            <a:r>
              <a:rPr lang="sk-SK" b="0" i="0" dirty="0" err="1">
                <a:solidFill>
                  <a:srgbClr val="161616"/>
                </a:solidFill>
                <a:effectLst/>
                <a:highlight>
                  <a:srgbClr val="FFFFFF"/>
                </a:highlight>
                <a:latin typeface="Segoe UI" panose="020B0502040204020203" pitchFamily="34" charset="0"/>
              </a:rPr>
              <a:t>file</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including</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its</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size</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time</a:t>
            </a:r>
            <a:r>
              <a:rPr lang="sk-SK" b="0" i="0" dirty="0">
                <a:solidFill>
                  <a:srgbClr val="161616"/>
                </a:solidFill>
                <a:effectLst/>
                <a:highlight>
                  <a:srgbClr val="FFFFFF"/>
                </a:highlight>
                <a:latin typeface="Segoe UI" panose="020B0502040204020203" pitchFamily="34" charset="0"/>
              </a:rPr>
              <a:t> and </a:t>
            </a:r>
            <a:r>
              <a:rPr lang="sk-SK" b="0" i="0" dirty="0" err="1">
                <a:solidFill>
                  <a:srgbClr val="161616"/>
                </a:solidFill>
                <a:effectLst/>
                <a:highlight>
                  <a:srgbClr val="FFFFFF"/>
                </a:highlight>
                <a:latin typeface="Segoe UI" panose="020B0502040204020203" pitchFamily="34" charset="0"/>
              </a:rPr>
              <a:t>date</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stamps</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permissions</a:t>
            </a:r>
            <a:r>
              <a:rPr lang="sk-SK" b="0" i="0" dirty="0">
                <a:solidFill>
                  <a:srgbClr val="161616"/>
                </a:solidFill>
                <a:effectLst/>
                <a:highlight>
                  <a:srgbClr val="FFFFFF"/>
                </a:highlight>
                <a:latin typeface="Segoe UI" panose="020B0502040204020203" pitchFamily="34" charset="0"/>
              </a:rPr>
              <a:t>, and </a:t>
            </a:r>
            <a:r>
              <a:rPr lang="sk-SK" b="0" i="0" dirty="0" err="1">
                <a:solidFill>
                  <a:srgbClr val="161616"/>
                </a:solidFill>
                <a:effectLst/>
                <a:highlight>
                  <a:srgbClr val="FFFFFF"/>
                </a:highlight>
                <a:latin typeface="Segoe UI" panose="020B0502040204020203" pitchFamily="34" charset="0"/>
              </a:rPr>
              <a:t>data</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content</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is</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stored</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either</a:t>
            </a:r>
            <a:r>
              <a:rPr lang="sk-SK" b="0" i="0" dirty="0">
                <a:solidFill>
                  <a:srgbClr val="161616"/>
                </a:solidFill>
                <a:effectLst/>
                <a:highlight>
                  <a:srgbClr val="FFFFFF"/>
                </a:highlight>
                <a:latin typeface="Segoe UI" panose="020B0502040204020203" pitchFamily="34" charset="0"/>
              </a:rPr>
              <a:t> in MFT </a:t>
            </a:r>
            <a:r>
              <a:rPr lang="sk-SK" b="0" i="0" dirty="0" err="1">
                <a:solidFill>
                  <a:srgbClr val="161616"/>
                </a:solidFill>
                <a:effectLst/>
                <a:highlight>
                  <a:srgbClr val="FFFFFF"/>
                </a:highlight>
                <a:latin typeface="Segoe UI" panose="020B0502040204020203" pitchFamily="34" charset="0"/>
              </a:rPr>
              <a:t>entries</a:t>
            </a:r>
            <a:r>
              <a:rPr lang="sk-SK" b="0" i="0" dirty="0">
                <a:solidFill>
                  <a:srgbClr val="161616"/>
                </a:solidFill>
                <a:effectLst/>
                <a:highlight>
                  <a:srgbClr val="FFFFFF"/>
                </a:highlight>
                <a:latin typeface="Segoe UI" panose="020B0502040204020203" pitchFamily="34" charset="0"/>
              </a:rPr>
              <a:t>, or in </a:t>
            </a:r>
            <a:r>
              <a:rPr lang="sk-SK" b="0" i="0" dirty="0" err="1">
                <a:solidFill>
                  <a:srgbClr val="161616"/>
                </a:solidFill>
                <a:effectLst/>
                <a:highlight>
                  <a:srgbClr val="FFFFFF"/>
                </a:highlight>
                <a:latin typeface="Segoe UI" panose="020B0502040204020203" pitchFamily="34" charset="0"/>
              </a:rPr>
              <a:t>space</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outside</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the</a:t>
            </a:r>
            <a:r>
              <a:rPr lang="sk-SK" b="0" i="0" dirty="0">
                <a:solidFill>
                  <a:srgbClr val="161616"/>
                </a:solidFill>
                <a:effectLst/>
                <a:highlight>
                  <a:srgbClr val="FFFFFF"/>
                </a:highlight>
                <a:latin typeface="Segoe UI" panose="020B0502040204020203" pitchFamily="34" charset="0"/>
              </a:rPr>
              <a:t> MFT </a:t>
            </a:r>
            <a:r>
              <a:rPr lang="sk-SK" b="0" i="0" dirty="0" err="1">
                <a:solidFill>
                  <a:srgbClr val="161616"/>
                </a:solidFill>
                <a:effectLst/>
                <a:highlight>
                  <a:srgbClr val="FFFFFF"/>
                </a:highlight>
                <a:latin typeface="Segoe UI" panose="020B0502040204020203" pitchFamily="34" charset="0"/>
              </a:rPr>
              <a:t>that</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is</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described</a:t>
            </a:r>
            <a:r>
              <a:rPr lang="sk-SK" b="0" i="0" dirty="0">
                <a:solidFill>
                  <a:srgbClr val="161616"/>
                </a:solidFill>
                <a:effectLst/>
                <a:highlight>
                  <a:srgbClr val="FFFFFF"/>
                </a:highlight>
                <a:latin typeface="Segoe UI" panose="020B0502040204020203" pitchFamily="34" charset="0"/>
              </a:rPr>
              <a:t> by MFT </a:t>
            </a:r>
            <a:r>
              <a:rPr lang="sk-SK" b="0" i="0" dirty="0" err="1">
                <a:solidFill>
                  <a:srgbClr val="161616"/>
                </a:solidFill>
                <a:effectLst/>
                <a:highlight>
                  <a:srgbClr val="FFFFFF"/>
                </a:highlight>
                <a:latin typeface="Segoe UI" panose="020B0502040204020203" pitchFamily="34" charset="0"/>
              </a:rPr>
              <a:t>entries</a:t>
            </a:r>
            <a:r>
              <a:rPr lang="sk-SK" b="0" i="0" dirty="0">
                <a:solidFill>
                  <a:srgbClr val="161616"/>
                </a:solidFill>
                <a:effectLst/>
                <a:highlight>
                  <a:srgbClr val="FFFFFF"/>
                </a:highlight>
                <a:latin typeface="Segoe UI" panose="020B0502040204020203" pitchFamily="34" charset="0"/>
              </a:rPr>
              <a:t>.</a:t>
            </a:r>
          </a:p>
          <a:p>
            <a:r>
              <a:rPr lang="sk-SK" b="0" i="0" dirty="0">
                <a:solidFill>
                  <a:srgbClr val="161616"/>
                </a:solidFill>
                <a:effectLst/>
                <a:highlight>
                  <a:srgbClr val="FFFFFF"/>
                </a:highlight>
                <a:latin typeface="Segoe UI" panose="020B0502040204020203" pitchFamily="34" charset="0"/>
              </a:rPr>
              <a:t>As </a:t>
            </a:r>
            <a:r>
              <a:rPr lang="sk-SK" b="0" i="0" dirty="0" err="1">
                <a:solidFill>
                  <a:srgbClr val="161616"/>
                </a:solidFill>
                <a:effectLst/>
                <a:highlight>
                  <a:srgbClr val="FFFFFF"/>
                </a:highlight>
                <a:latin typeface="Segoe UI" panose="020B0502040204020203" pitchFamily="34" charset="0"/>
              </a:rPr>
              <a:t>files</a:t>
            </a:r>
            <a:r>
              <a:rPr lang="sk-SK" b="0" i="0" dirty="0">
                <a:solidFill>
                  <a:srgbClr val="161616"/>
                </a:solidFill>
                <a:effectLst/>
                <a:highlight>
                  <a:srgbClr val="FFFFFF"/>
                </a:highlight>
                <a:latin typeface="Segoe UI" panose="020B0502040204020203" pitchFamily="34" charset="0"/>
              </a:rPr>
              <a:t> are </a:t>
            </a:r>
            <a:r>
              <a:rPr lang="sk-SK" b="0" i="0" dirty="0" err="1">
                <a:solidFill>
                  <a:srgbClr val="161616"/>
                </a:solidFill>
                <a:effectLst/>
                <a:highlight>
                  <a:srgbClr val="FFFFFF"/>
                </a:highlight>
                <a:latin typeface="Segoe UI" panose="020B0502040204020203" pitchFamily="34" charset="0"/>
              </a:rPr>
              <a:t>added</a:t>
            </a:r>
            <a:r>
              <a:rPr lang="sk-SK" b="0" i="0" dirty="0">
                <a:solidFill>
                  <a:srgbClr val="161616"/>
                </a:solidFill>
                <a:effectLst/>
                <a:highlight>
                  <a:srgbClr val="FFFFFF"/>
                </a:highlight>
                <a:latin typeface="Segoe UI" panose="020B0502040204020203" pitchFamily="34" charset="0"/>
              </a:rPr>
              <a:t> to </a:t>
            </a:r>
            <a:r>
              <a:rPr lang="sk-SK" b="0" i="0" dirty="0" err="1">
                <a:solidFill>
                  <a:srgbClr val="161616"/>
                </a:solidFill>
                <a:effectLst/>
                <a:highlight>
                  <a:srgbClr val="FFFFFF"/>
                </a:highlight>
                <a:latin typeface="Segoe UI" panose="020B0502040204020203" pitchFamily="34" charset="0"/>
              </a:rPr>
              <a:t>an</a:t>
            </a:r>
            <a:r>
              <a:rPr lang="sk-SK" b="0" i="0" dirty="0">
                <a:solidFill>
                  <a:srgbClr val="161616"/>
                </a:solidFill>
                <a:effectLst/>
                <a:highlight>
                  <a:srgbClr val="FFFFFF"/>
                </a:highlight>
                <a:latin typeface="Segoe UI" panose="020B0502040204020203" pitchFamily="34" charset="0"/>
              </a:rPr>
              <a:t> NTFS </a:t>
            </a:r>
            <a:r>
              <a:rPr lang="sk-SK" b="0" i="0" dirty="0" err="1">
                <a:solidFill>
                  <a:srgbClr val="161616"/>
                </a:solidFill>
                <a:effectLst/>
                <a:highlight>
                  <a:srgbClr val="FFFFFF"/>
                </a:highlight>
                <a:latin typeface="Segoe UI" panose="020B0502040204020203" pitchFamily="34" charset="0"/>
              </a:rPr>
              <a:t>file</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system</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volume</a:t>
            </a:r>
            <a:r>
              <a:rPr lang="sk-SK" b="0" i="0" dirty="0">
                <a:solidFill>
                  <a:srgbClr val="161616"/>
                </a:solidFill>
                <a:effectLst/>
                <a:highlight>
                  <a:srgbClr val="FFFFFF"/>
                </a:highlight>
                <a:latin typeface="Segoe UI" panose="020B0502040204020203" pitchFamily="34" charset="0"/>
              </a:rPr>
              <a:t>, more </a:t>
            </a:r>
            <a:r>
              <a:rPr lang="sk-SK" b="0" i="0" dirty="0" err="1">
                <a:solidFill>
                  <a:srgbClr val="161616"/>
                </a:solidFill>
                <a:effectLst/>
                <a:highlight>
                  <a:srgbClr val="FFFFFF"/>
                </a:highlight>
                <a:latin typeface="Segoe UI" panose="020B0502040204020203" pitchFamily="34" charset="0"/>
              </a:rPr>
              <a:t>entries</a:t>
            </a:r>
            <a:r>
              <a:rPr lang="sk-SK" b="0" i="0" dirty="0">
                <a:solidFill>
                  <a:srgbClr val="161616"/>
                </a:solidFill>
                <a:effectLst/>
                <a:highlight>
                  <a:srgbClr val="FFFFFF"/>
                </a:highlight>
                <a:latin typeface="Segoe UI" panose="020B0502040204020203" pitchFamily="34" charset="0"/>
              </a:rPr>
              <a:t> are </a:t>
            </a:r>
            <a:r>
              <a:rPr lang="sk-SK" b="0" i="0" dirty="0" err="1">
                <a:solidFill>
                  <a:srgbClr val="161616"/>
                </a:solidFill>
                <a:effectLst/>
                <a:highlight>
                  <a:srgbClr val="FFFFFF"/>
                </a:highlight>
                <a:latin typeface="Segoe UI" panose="020B0502040204020203" pitchFamily="34" charset="0"/>
              </a:rPr>
              <a:t>added</a:t>
            </a:r>
            <a:r>
              <a:rPr lang="sk-SK" b="0" i="0" dirty="0">
                <a:solidFill>
                  <a:srgbClr val="161616"/>
                </a:solidFill>
                <a:effectLst/>
                <a:highlight>
                  <a:srgbClr val="FFFFFF"/>
                </a:highlight>
                <a:latin typeface="Segoe UI" panose="020B0502040204020203" pitchFamily="34" charset="0"/>
              </a:rPr>
              <a:t> to </a:t>
            </a:r>
            <a:r>
              <a:rPr lang="sk-SK" b="0" i="0" dirty="0" err="1">
                <a:solidFill>
                  <a:srgbClr val="161616"/>
                </a:solidFill>
                <a:effectLst/>
                <a:highlight>
                  <a:srgbClr val="FFFFFF"/>
                </a:highlight>
                <a:latin typeface="Segoe UI" panose="020B0502040204020203" pitchFamily="34" charset="0"/>
              </a:rPr>
              <a:t>the</a:t>
            </a:r>
            <a:r>
              <a:rPr lang="sk-SK" b="0" i="0" dirty="0">
                <a:solidFill>
                  <a:srgbClr val="161616"/>
                </a:solidFill>
                <a:effectLst/>
                <a:highlight>
                  <a:srgbClr val="FFFFFF"/>
                </a:highlight>
                <a:latin typeface="Segoe UI" panose="020B0502040204020203" pitchFamily="34" charset="0"/>
              </a:rPr>
              <a:t> MFT and </a:t>
            </a:r>
            <a:r>
              <a:rPr lang="sk-SK" b="0" i="0" dirty="0" err="1">
                <a:solidFill>
                  <a:srgbClr val="161616"/>
                </a:solidFill>
                <a:effectLst/>
                <a:highlight>
                  <a:srgbClr val="FFFFFF"/>
                </a:highlight>
                <a:latin typeface="Segoe UI" panose="020B0502040204020203" pitchFamily="34" charset="0"/>
              </a:rPr>
              <a:t>the</a:t>
            </a:r>
            <a:r>
              <a:rPr lang="sk-SK" b="0" i="0" dirty="0">
                <a:solidFill>
                  <a:srgbClr val="161616"/>
                </a:solidFill>
                <a:effectLst/>
                <a:highlight>
                  <a:srgbClr val="FFFFFF"/>
                </a:highlight>
                <a:latin typeface="Segoe UI" panose="020B0502040204020203" pitchFamily="34" charset="0"/>
              </a:rPr>
              <a:t> MFT </a:t>
            </a:r>
            <a:r>
              <a:rPr lang="sk-SK" b="0" i="0" dirty="0" err="1">
                <a:solidFill>
                  <a:srgbClr val="161616"/>
                </a:solidFill>
                <a:effectLst/>
                <a:highlight>
                  <a:srgbClr val="FFFFFF"/>
                </a:highlight>
                <a:latin typeface="Segoe UI" panose="020B0502040204020203" pitchFamily="34" charset="0"/>
              </a:rPr>
              <a:t>increases</a:t>
            </a:r>
            <a:r>
              <a:rPr lang="sk-SK" b="0" i="0" dirty="0">
                <a:solidFill>
                  <a:srgbClr val="161616"/>
                </a:solidFill>
                <a:effectLst/>
                <a:highlight>
                  <a:srgbClr val="FFFFFF"/>
                </a:highlight>
                <a:latin typeface="Segoe UI" panose="020B0502040204020203" pitchFamily="34" charset="0"/>
              </a:rPr>
              <a:t> in </a:t>
            </a:r>
            <a:r>
              <a:rPr lang="sk-SK" b="0" i="0" dirty="0" err="1">
                <a:solidFill>
                  <a:srgbClr val="161616"/>
                </a:solidFill>
                <a:effectLst/>
                <a:highlight>
                  <a:srgbClr val="FFFFFF"/>
                </a:highlight>
                <a:latin typeface="Segoe UI" panose="020B0502040204020203" pitchFamily="34" charset="0"/>
              </a:rPr>
              <a:t>size</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When</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files</a:t>
            </a:r>
            <a:r>
              <a:rPr lang="sk-SK" b="0" i="0" dirty="0">
                <a:solidFill>
                  <a:srgbClr val="161616"/>
                </a:solidFill>
                <a:effectLst/>
                <a:highlight>
                  <a:srgbClr val="FFFFFF"/>
                </a:highlight>
                <a:latin typeface="Segoe UI" panose="020B0502040204020203" pitchFamily="34" charset="0"/>
              </a:rPr>
              <a:t> are </a:t>
            </a:r>
            <a:r>
              <a:rPr lang="sk-SK" b="0" i="0" dirty="0" err="1">
                <a:solidFill>
                  <a:srgbClr val="161616"/>
                </a:solidFill>
                <a:effectLst/>
                <a:highlight>
                  <a:srgbClr val="FFFFFF"/>
                </a:highlight>
                <a:latin typeface="Segoe UI" panose="020B0502040204020203" pitchFamily="34" charset="0"/>
              </a:rPr>
              <a:t>deleted</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from</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an</a:t>
            </a:r>
            <a:r>
              <a:rPr lang="sk-SK" b="0" i="0" dirty="0">
                <a:solidFill>
                  <a:srgbClr val="161616"/>
                </a:solidFill>
                <a:effectLst/>
                <a:highlight>
                  <a:srgbClr val="FFFFFF"/>
                </a:highlight>
                <a:latin typeface="Segoe UI" panose="020B0502040204020203" pitchFamily="34" charset="0"/>
              </a:rPr>
              <a:t> NTFS </a:t>
            </a:r>
            <a:r>
              <a:rPr lang="sk-SK" b="0" i="0" dirty="0" err="1">
                <a:solidFill>
                  <a:srgbClr val="161616"/>
                </a:solidFill>
                <a:effectLst/>
                <a:highlight>
                  <a:srgbClr val="FFFFFF"/>
                </a:highlight>
                <a:latin typeface="Segoe UI" panose="020B0502040204020203" pitchFamily="34" charset="0"/>
              </a:rPr>
              <a:t>file</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system</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volume</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their</a:t>
            </a:r>
            <a:r>
              <a:rPr lang="sk-SK" b="0" i="0" dirty="0">
                <a:solidFill>
                  <a:srgbClr val="161616"/>
                </a:solidFill>
                <a:effectLst/>
                <a:highlight>
                  <a:srgbClr val="FFFFFF"/>
                </a:highlight>
                <a:latin typeface="Segoe UI" panose="020B0502040204020203" pitchFamily="34" charset="0"/>
              </a:rPr>
              <a:t> MFT </a:t>
            </a:r>
            <a:r>
              <a:rPr lang="sk-SK" b="0" i="0" dirty="0" err="1">
                <a:solidFill>
                  <a:srgbClr val="161616"/>
                </a:solidFill>
                <a:effectLst/>
                <a:highlight>
                  <a:srgbClr val="FFFFFF"/>
                </a:highlight>
                <a:latin typeface="Segoe UI" panose="020B0502040204020203" pitchFamily="34" charset="0"/>
              </a:rPr>
              <a:t>entries</a:t>
            </a:r>
            <a:r>
              <a:rPr lang="sk-SK" b="0" i="0" dirty="0">
                <a:solidFill>
                  <a:srgbClr val="161616"/>
                </a:solidFill>
                <a:effectLst/>
                <a:highlight>
                  <a:srgbClr val="FFFFFF"/>
                </a:highlight>
                <a:latin typeface="Segoe UI" panose="020B0502040204020203" pitchFamily="34" charset="0"/>
              </a:rPr>
              <a:t> are </a:t>
            </a:r>
            <a:r>
              <a:rPr lang="sk-SK" b="0" i="0" dirty="0" err="1">
                <a:solidFill>
                  <a:srgbClr val="161616"/>
                </a:solidFill>
                <a:effectLst/>
                <a:highlight>
                  <a:srgbClr val="FFFFFF"/>
                </a:highlight>
                <a:latin typeface="Segoe UI" panose="020B0502040204020203" pitchFamily="34" charset="0"/>
              </a:rPr>
              <a:t>marked</a:t>
            </a:r>
            <a:r>
              <a:rPr lang="sk-SK" b="0" i="0" dirty="0">
                <a:solidFill>
                  <a:srgbClr val="161616"/>
                </a:solidFill>
                <a:effectLst/>
                <a:highlight>
                  <a:srgbClr val="FFFFFF"/>
                </a:highlight>
                <a:latin typeface="Segoe UI" panose="020B0502040204020203" pitchFamily="34" charset="0"/>
              </a:rPr>
              <a:t> as </a:t>
            </a:r>
            <a:r>
              <a:rPr lang="sk-SK" b="0" i="0" dirty="0" err="1">
                <a:solidFill>
                  <a:srgbClr val="161616"/>
                </a:solidFill>
                <a:effectLst/>
                <a:highlight>
                  <a:srgbClr val="FFFFFF"/>
                </a:highlight>
                <a:latin typeface="Segoe UI" panose="020B0502040204020203" pitchFamily="34" charset="0"/>
              </a:rPr>
              <a:t>free</a:t>
            </a:r>
            <a:r>
              <a:rPr lang="sk-SK" b="0" i="0" dirty="0">
                <a:solidFill>
                  <a:srgbClr val="161616"/>
                </a:solidFill>
                <a:effectLst/>
                <a:highlight>
                  <a:srgbClr val="FFFFFF"/>
                </a:highlight>
                <a:latin typeface="Segoe UI" panose="020B0502040204020203" pitchFamily="34" charset="0"/>
              </a:rPr>
              <a:t> and </a:t>
            </a:r>
            <a:r>
              <a:rPr lang="sk-SK" b="0" i="0" dirty="0" err="1">
                <a:solidFill>
                  <a:srgbClr val="161616"/>
                </a:solidFill>
                <a:effectLst/>
                <a:highlight>
                  <a:srgbClr val="FFFFFF"/>
                </a:highlight>
                <a:latin typeface="Segoe UI" panose="020B0502040204020203" pitchFamily="34" charset="0"/>
              </a:rPr>
              <a:t>may</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be</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reused</a:t>
            </a:r>
            <a:r>
              <a:rPr lang="sk-SK" b="0" i="0" dirty="0">
                <a:solidFill>
                  <a:srgbClr val="161616"/>
                </a:solidFill>
                <a:effectLst/>
                <a:highlight>
                  <a:srgbClr val="FFFFFF"/>
                </a:highlight>
                <a:latin typeface="Segoe UI" panose="020B0502040204020203" pitchFamily="34" charset="0"/>
              </a:rPr>
              <a:t>. </a:t>
            </a:r>
            <a:r>
              <a:rPr lang="sk-SK" b="0" i="0" u="sng" dirty="0" err="1">
                <a:solidFill>
                  <a:srgbClr val="161616"/>
                </a:solidFill>
                <a:effectLst/>
                <a:highlight>
                  <a:srgbClr val="FFFFFF"/>
                </a:highlight>
                <a:latin typeface="Segoe UI" panose="020B0502040204020203" pitchFamily="34" charset="0"/>
              </a:rPr>
              <a:t>However</a:t>
            </a:r>
            <a:r>
              <a:rPr lang="sk-SK" b="0" i="0" u="sng" dirty="0">
                <a:solidFill>
                  <a:srgbClr val="161616"/>
                </a:solidFill>
                <a:effectLst/>
                <a:highlight>
                  <a:srgbClr val="FFFFFF"/>
                </a:highlight>
                <a:latin typeface="Segoe UI" panose="020B0502040204020203" pitchFamily="34" charset="0"/>
              </a:rPr>
              <a:t>, disk </a:t>
            </a:r>
            <a:r>
              <a:rPr lang="sk-SK" b="0" i="0" u="sng" dirty="0" err="1">
                <a:solidFill>
                  <a:srgbClr val="161616"/>
                </a:solidFill>
                <a:effectLst/>
                <a:highlight>
                  <a:srgbClr val="FFFFFF"/>
                </a:highlight>
                <a:latin typeface="Segoe UI" panose="020B0502040204020203" pitchFamily="34" charset="0"/>
              </a:rPr>
              <a:t>space</a:t>
            </a:r>
            <a:r>
              <a:rPr lang="sk-SK" b="0" i="0" u="sng" dirty="0">
                <a:solidFill>
                  <a:srgbClr val="161616"/>
                </a:solidFill>
                <a:effectLst/>
                <a:highlight>
                  <a:srgbClr val="FFFFFF"/>
                </a:highlight>
                <a:latin typeface="Segoe UI" panose="020B0502040204020203" pitchFamily="34" charset="0"/>
              </a:rPr>
              <a:t> </a:t>
            </a:r>
            <a:r>
              <a:rPr lang="sk-SK" b="0" i="0" u="sng" dirty="0" err="1">
                <a:solidFill>
                  <a:srgbClr val="161616"/>
                </a:solidFill>
                <a:effectLst/>
                <a:highlight>
                  <a:srgbClr val="FFFFFF"/>
                </a:highlight>
                <a:latin typeface="Segoe UI" panose="020B0502040204020203" pitchFamily="34" charset="0"/>
              </a:rPr>
              <a:t>that</a:t>
            </a:r>
            <a:r>
              <a:rPr lang="sk-SK" b="0" i="0" u="sng" dirty="0">
                <a:solidFill>
                  <a:srgbClr val="161616"/>
                </a:solidFill>
                <a:effectLst/>
                <a:highlight>
                  <a:srgbClr val="FFFFFF"/>
                </a:highlight>
                <a:latin typeface="Segoe UI" panose="020B0502040204020203" pitchFamily="34" charset="0"/>
              </a:rPr>
              <a:t> has </a:t>
            </a:r>
            <a:r>
              <a:rPr lang="sk-SK" b="0" i="0" u="sng" dirty="0" err="1">
                <a:solidFill>
                  <a:srgbClr val="161616"/>
                </a:solidFill>
                <a:effectLst/>
                <a:highlight>
                  <a:srgbClr val="FFFFFF"/>
                </a:highlight>
                <a:latin typeface="Segoe UI" panose="020B0502040204020203" pitchFamily="34" charset="0"/>
              </a:rPr>
              <a:t>been</a:t>
            </a:r>
            <a:r>
              <a:rPr lang="sk-SK" b="0" i="0" u="sng" dirty="0">
                <a:solidFill>
                  <a:srgbClr val="161616"/>
                </a:solidFill>
                <a:effectLst/>
                <a:highlight>
                  <a:srgbClr val="FFFFFF"/>
                </a:highlight>
                <a:latin typeface="Segoe UI" panose="020B0502040204020203" pitchFamily="34" charset="0"/>
              </a:rPr>
              <a:t> </a:t>
            </a:r>
            <a:r>
              <a:rPr lang="sk-SK" b="0" i="0" u="sng" dirty="0" err="1">
                <a:solidFill>
                  <a:srgbClr val="161616"/>
                </a:solidFill>
                <a:effectLst/>
                <a:highlight>
                  <a:srgbClr val="FFFFFF"/>
                </a:highlight>
                <a:latin typeface="Segoe UI" panose="020B0502040204020203" pitchFamily="34" charset="0"/>
              </a:rPr>
              <a:t>allocated</a:t>
            </a:r>
            <a:r>
              <a:rPr lang="sk-SK" b="0" i="0" u="sng" dirty="0">
                <a:solidFill>
                  <a:srgbClr val="161616"/>
                </a:solidFill>
                <a:effectLst/>
                <a:highlight>
                  <a:srgbClr val="FFFFFF"/>
                </a:highlight>
                <a:latin typeface="Segoe UI" panose="020B0502040204020203" pitchFamily="34" charset="0"/>
              </a:rPr>
              <a:t> </a:t>
            </a:r>
            <a:r>
              <a:rPr lang="sk-SK" b="0" i="0" u="sng" dirty="0" err="1">
                <a:solidFill>
                  <a:srgbClr val="161616"/>
                </a:solidFill>
                <a:effectLst/>
                <a:highlight>
                  <a:srgbClr val="FFFFFF"/>
                </a:highlight>
                <a:latin typeface="Segoe UI" panose="020B0502040204020203" pitchFamily="34" charset="0"/>
              </a:rPr>
              <a:t>for</a:t>
            </a:r>
            <a:r>
              <a:rPr lang="sk-SK" b="0" i="0" u="sng" dirty="0">
                <a:solidFill>
                  <a:srgbClr val="161616"/>
                </a:solidFill>
                <a:effectLst/>
                <a:highlight>
                  <a:srgbClr val="FFFFFF"/>
                </a:highlight>
                <a:latin typeface="Segoe UI" panose="020B0502040204020203" pitchFamily="34" charset="0"/>
              </a:rPr>
              <a:t> </a:t>
            </a:r>
            <a:r>
              <a:rPr lang="sk-SK" b="0" i="0" u="sng" dirty="0" err="1">
                <a:solidFill>
                  <a:srgbClr val="161616"/>
                </a:solidFill>
                <a:effectLst/>
                <a:highlight>
                  <a:srgbClr val="FFFFFF"/>
                </a:highlight>
                <a:latin typeface="Segoe UI" panose="020B0502040204020203" pitchFamily="34" charset="0"/>
              </a:rPr>
              <a:t>these</a:t>
            </a:r>
            <a:r>
              <a:rPr lang="sk-SK" b="0" i="0" u="sng" dirty="0">
                <a:solidFill>
                  <a:srgbClr val="161616"/>
                </a:solidFill>
                <a:effectLst/>
                <a:highlight>
                  <a:srgbClr val="FFFFFF"/>
                </a:highlight>
                <a:latin typeface="Segoe UI" panose="020B0502040204020203" pitchFamily="34" charset="0"/>
              </a:rPr>
              <a:t> </a:t>
            </a:r>
            <a:r>
              <a:rPr lang="sk-SK" b="0" i="0" u="sng" dirty="0" err="1">
                <a:solidFill>
                  <a:srgbClr val="161616"/>
                </a:solidFill>
                <a:effectLst/>
                <a:highlight>
                  <a:srgbClr val="FFFFFF"/>
                </a:highlight>
                <a:latin typeface="Segoe UI" panose="020B0502040204020203" pitchFamily="34" charset="0"/>
              </a:rPr>
              <a:t>entries</a:t>
            </a:r>
            <a:r>
              <a:rPr lang="sk-SK" b="0" i="0" u="sng" dirty="0">
                <a:solidFill>
                  <a:srgbClr val="161616"/>
                </a:solidFill>
                <a:effectLst/>
                <a:highlight>
                  <a:srgbClr val="FFFFFF"/>
                </a:highlight>
                <a:latin typeface="Segoe UI" panose="020B0502040204020203" pitchFamily="34" charset="0"/>
              </a:rPr>
              <a:t> </a:t>
            </a:r>
            <a:r>
              <a:rPr lang="sk-SK" b="0" i="0" u="sng" dirty="0" err="1">
                <a:solidFill>
                  <a:srgbClr val="161616"/>
                </a:solidFill>
                <a:effectLst/>
                <a:highlight>
                  <a:srgbClr val="FFFFFF"/>
                </a:highlight>
                <a:latin typeface="Segoe UI" panose="020B0502040204020203" pitchFamily="34" charset="0"/>
              </a:rPr>
              <a:t>is</a:t>
            </a:r>
            <a:r>
              <a:rPr lang="sk-SK" b="0" i="0" u="sng" dirty="0">
                <a:solidFill>
                  <a:srgbClr val="161616"/>
                </a:solidFill>
                <a:effectLst/>
                <a:highlight>
                  <a:srgbClr val="FFFFFF"/>
                </a:highlight>
                <a:latin typeface="Segoe UI" panose="020B0502040204020203" pitchFamily="34" charset="0"/>
              </a:rPr>
              <a:t> </a:t>
            </a:r>
            <a:r>
              <a:rPr lang="sk-SK" b="0" i="0" u="sng" dirty="0" err="1">
                <a:solidFill>
                  <a:srgbClr val="161616"/>
                </a:solidFill>
                <a:effectLst/>
                <a:highlight>
                  <a:srgbClr val="FFFFFF"/>
                </a:highlight>
                <a:latin typeface="Segoe UI" panose="020B0502040204020203" pitchFamily="34" charset="0"/>
              </a:rPr>
              <a:t>not</a:t>
            </a:r>
            <a:r>
              <a:rPr lang="sk-SK" b="0" i="0" u="sng" dirty="0">
                <a:solidFill>
                  <a:srgbClr val="161616"/>
                </a:solidFill>
                <a:effectLst/>
                <a:highlight>
                  <a:srgbClr val="FFFFFF"/>
                </a:highlight>
                <a:latin typeface="Segoe UI" panose="020B0502040204020203" pitchFamily="34" charset="0"/>
              </a:rPr>
              <a:t> </a:t>
            </a:r>
            <a:r>
              <a:rPr lang="sk-SK" b="0" i="0" u="sng" dirty="0" err="1">
                <a:solidFill>
                  <a:srgbClr val="161616"/>
                </a:solidFill>
                <a:effectLst/>
                <a:highlight>
                  <a:srgbClr val="FFFFFF"/>
                </a:highlight>
                <a:latin typeface="Segoe UI" panose="020B0502040204020203" pitchFamily="34" charset="0"/>
              </a:rPr>
              <a:t>reallocated</a:t>
            </a:r>
            <a:r>
              <a:rPr lang="sk-SK" b="0" i="0" u="sng" dirty="0">
                <a:solidFill>
                  <a:srgbClr val="161616"/>
                </a:solidFill>
                <a:effectLst/>
                <a:highlight>
                  <a:srgbClr val="FFFFFF"/>
                </a:highlight>
                <a:latin typeface="Segoe UI" panose="020B0502040204020203" pitchFamily="34" charset="0"/>
              </a:rPr>
              <a:t>, and </a:t>
            </a:r>
            <a:r>
              <a:rPr lang="sk-SK" b="0" i="0" u="sng" dirty="0" err="1">
                <a:solidFill>
                  <a:srgbClr val="161616"/>
                </a:solidFill>
                <a:effectLst/>
                <a:highlight>
                  <a:srgbClr val="FFFFFF"/>
                </a:highlight>
                <a:latin typeface="Segoe UI" panose="020B0502040204020203" pitchFamily="34" charset="0"/>
              </a:rPr>
              <a:t>the</a:t>
            </a:r>
            <a:r>
              <a:rPr lang="sk-SK" b="0" i="0" u="sng" dirty="0">
                <a:solidFill>
                  <a:srgbClr val="161616"/>
                </a:solidFill>
                <a:effectLst/>
                <a:highlight>
                  <a:srgbClr val="FFFFFF"/>
                </a:highlight>
                <a:latin typeface="Segoe UI" panose="020B0502040204020203" pitchFamily="34" charset="0"/>
              </a:rPr>
              <a:t> </a:t>
            </a:r>
            <a:r>
              <a:rPr lang="sk-SK" b="0" i="0" u="sng" dirty="0" err="1">
                <a:solidFill>
                  <a:srgbClr val="161616"/>
                </a:solidFill>
                <a:effectLst/>
                <a:highlight>
                  <a:srgbClr val="FFFFFF"/>
                </a:highlight>
                <a:latin typeface="Segoe UI" panose="020B0502040204020203" pitchFamily="34" charset="0"/>
              </a:rPr>
              <a:t>size</a:t>
            </a:r>
            <a:r>
              <a:rPr lang="sk-SK" b="0" i="0" u="sng" dirty="0">
                <a:solidFill>
                  <a:srgbClr val="161616"/>
                </a:solidFill>
                <a:effectLst/>
                <a:highlight>
                  <a:srgbClr val="FFFFFF"/>
                </a:highlight>
                <a:latin typeface="Segoe UI" panose="020B0502040204020203" pitchFamily="34" charset="0"/>
              </a:rPr>
              <a:t> of </a:t>
            </a:r>
            <a:r>
              <a:rPr lang="sk-SK" b="0" i="0" u="sng" dirty="0" err="1">
                <a:solidFill>
                  <a:srgbClr val="161616"/>
                </a:solidFill>
                <a:effectLst/>
                <a:highlight>
                  <a:srgbClr val="FFFFFF"/>
                </a:highlight>
                <a:latin typeface="Segoe UI" panose="020B0502040204020203" pitchFamily="34" charset="0"/>
              </a:rPr>
              <a:t>the</a:t>
            </a:r>
            <a:r>
              <a:rPr lang="sk-SK" b="0" i="0" u="sng" dirty="0">
                <a:solidFill>
                  <a:srgbClr val="161616"/>
                </a:solidFill>
                <a:effectLst/>
                <a:highlight>
                  <a:srgbClr val="FFFFFF"/>
                </a:highlight>
                <a:latin typeface="Segoe UI" panose="020B0502040204020203" pitchFamily="34" charset="0"/>
              </a:rPr>
              <a:t> MFT </a:t>
            </a:r>
            <a:r>
              <a:rPr lang="sk-SK" b="0" i="0" u="sng" dirty="0" err="1">
                <a:solidFill>
                  <a:srgbClr val="161616"/>
                </a:solidFill>
                <a:effectLst/>
                <a:highlight>
                  <a:srgbClr val="FFFFFF"/>
                </a:highlight>
                <a:latin typeface="Segoe UI" panose="020B0502040204020203" pitchFamily="34" charset="0"/>
              </a:rPr>
              <a:t>does</a:t>
            </a:r>
            <a:r>
              <a:rPr lang="sk-SK" b="0" i="0" u="sng" dirty="0">
                <a:solidFill>
                  <a:srgbClr val="161616"/>
                </a:solidFill>
                <a:effectLst/>
                <a:highlight>
                  <a:srgbClr val="FFFFFF"/>
                </a:highlight>
                <a:latin typeface="Segoe UI" panose="020B0502040204020203" pitchFamily="34" charset="0"/>
              </a:rPr>
              <a:t> </a:t>
            </a:r>
            <a:r>
              <a:rPr lang="sk-SK" b="0" i="0" u="sng" dirty="0" err="1">
                <a:solidFill>
                  <a:srgbClr val="161616"/>
                </a:solidFill>
                <a:effectLst/>
                <a:highlight>
                  <a:srgbClr val="FFFFFF"/>
                </a:highlight>
                <a:latin typeface="Segoe UI" panose="020B0502040204020203" pitchFamily="34" charset="0"/>
              </a:rPr>
              <a:t>not</a:t>
            </a:r>
            <a:r>
              <a:rPr lang="sk-SK" b="0" i="0" u="sng" dirty="0">
                <a:solidFill>
                  <a:srgbClr val="161616"/>
                </a:solidFill>
                <a:effectLst/>
                <a:highlight>
                  <a:srgbClr val="FFFFFF"/>
                </a:highlight>
                <a:latin typeface="Segoe UI" panose="020B0502040204020203" pitchFamily="34" charset="0"/>
              </a:rPr>
              <a:t> </a:t>
            </a:r>
            <a:r>
              <a:rPr lang="sk-SK" b="0" i="0" u="sng" dirty="0" err="1">
                <a:solidFill>
                  <a:srgbClr val="161616"/>
                </a:solidFill>
                <a:effectLst/>
                <a:highlight>
                  <a:srgbClr val="FFFFFF"/>
                </a:highlight>
                <a:latin typeface="Segoe UI" panose="020B0502040204020203" pitchFamily="34" charset="0"/>
              </a:rPr>
              <a:t>decrease</a:t>
            </a:r>
            <a:r>
              <a:rPr lang="sk-SK" b="0" i="0" u="sng" dirty="0">
                <a:solidFill>
                  <a:srgbClr val="161616"/>
                </a:solidFill>
                <a:effectLst/>
                <a:highlight>
                  <a:srgbClr val="FFFFFF"/>
                </a:highlight>
                <a:latin typeface="Segoe UI" panose="020B0502040204020203" pitchFamily="34" charset="0"/>
              </a:rPr>
              <a:t>.</a:t>
            </a:r>
          </a:p>
          <a:p>
            <a:r>
              <a:rPr lang="sk-SK" b="0" i="0" dirty="0" err="1">
                <a:solidFill>
                  <a:srgbClr val="161616"/>
                </a:solidFill>
                <a:effectLst/>
                <a:highlight>
                  <a:srgbClr val="FFFFFF"/>
                </a:highlight>
                <a:latin typeface="Segoe UI" panose="020B0502040204020203" pitchFamily="34" charset="0"/>
              </a:rPr>
              <a:t>The</a:t>
            </a:r>
            <a:r>
              <a:rPr lang="sk-SK" b="0" i="0" dirty="0">
                <a:solidFill>
                  <a:srgbClr val="161616"/>
                </a:solidFill>
                <a:effectLst/>
                <a:highlight>
                  <a:srgbClr val="FFFFFF"/>
                </a:highlight>
                <a:latin typeface="Segoe UI" panose="020B0502040204020203" pitchFamily="34" charset="0"/>
              </a:rPr>
              <a:t> NTFS </a:t>
            </a:r>
            <a:r>
              <a:rPr lang="sk-SK" b="0" i="0" dirty="0" err="1">
                <a:solidFill>
                  <a:srgbClr val="161616"/>
                </a:solidFill>
                <a:effectLst/>
                <a:highlight>
                  <a:srgbClr val="FFFFFF"/>
                </a:highlight>
                <a:latin typeface="Segoe UI" panose="020B0502040204020203" pitchFamily="34" charset="0"/>
              </a:rPr>
              <a:t>file</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system</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reserves</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space</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for</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the</a:t>
            </a:r>
            <a:r>
              <a:rPr lang="sk-SK" b="0" i="0" dirty="0">
                <a:solidFill>
                  <a:srgbClr val="161616"/>
                </a:solidFill>
                <a:effectLst/>
                <a:highlight>
                  <a:srgbClr val="FFFFFF"/>
                </a:highlight>
                <a:latin typeface="Segoe UI" panose="020B0502040204020203" pitchFamily="34" charset="0"/>
              </a:rPr>
              <a:t> MFT to </a:t>
            </a:r>
            <a:r>
              <a:rPr lang="sk-SK" b="0" i="0" dirty="0" err="1">
                <a:solidFill>
                  <a:srgbClr val="161616"/>
                </a:solidFill>
                <a:effectLst/>
                <a:highlight>
                  <a:srgbClr val="FFFFFF"/>
                </a:highlight>
                <a:latin typeface="Segoe UI" panose="020B0502040204020203" pitchFamily="34" charset="0"/>
              </a:rPr>
              <a:t>keep</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the</a:t>
            </a:r>
            <a:r>
              <a:rPr lang="sk-SK" b="0" i="0" dirty="0">
                <a:solidFill>
                  <a:srgbClr val="161616"/>
                </a:solidFill>
                <a:effectLst/>
                <a:highlight>
                  <a:srgbClr val="FFFFFF"/>
                </a:highlight>
                <a:latin typeface="Segoe UI" panose="020B0502040204020203" pitchFamily="34" charset="0"/>
              </a:rPr>
              <a:t> MFT as </a:t>
            </a:r>
            <a:r>
              <a:rPr lang="sk-SK" b="0" i="0" dirty="0" err="1">
                <a:solidFill>
                  <a:srgbClr val="161616"/>
                </a:solidFill>
                <a:effectLst/>
                <a:highlight>
                  <a:srgbClr val="FFFFFF"/>
                </a:highlight>
                <a:latin typeface="Segoe UI" panose="020B0502040204020203" pitchFamily="34" charset="0"/>
              </a:rPr>
              <a:t>contiguous</a:t>
            </a:r>
            <a:r>
              <a:rPr lang="sk-SK" b="0" i="0" dirty="0">
                <a:solidFill>
                  <a:srgbClr val="161616"/>
                </a:solidFill>
                <a:effectLst/>
                <a:highlight>
                  <a:srgbClr val="FFFFFF"/>
                </a:highlight>
                <a:latin typeface="Segoe UI" panose="020B0502040204020203" pitchFamily="34" charset="0"/>
              </a:rPr>
              <a:t> as </a:t>
            </a:r>
            <a:r>
              <a:rPr lang="sk-SK" b="0" i="0" dirty="0" err="1">
                <a:solidFill>
                  <a:srgbClr val="161616"/>
                </a:solidFill>
                <a:effectLst/>
                <a:highlight>
                  <a:srgbClr val="FFFFFF"/>
                </a:highlight>
                <a:latin typeface="Segoe UI" panose="020B0502040204020203" pitchFamily="34" charset="0"/>
              </a:rPr>
              <a:t>possible</a:t>
            </a:r>
            <a:r>
              <a:rPr lang="sk-SK" b="0" i="0" dirty="0">
                <a:solidFill>
                  <a:srgbClr val="161616"/>
                </a:solidFill>
                <a:effectLst/>
                <a:highlight>
                  <a:srgbClr val="FFFFFF"/>
                </a:highlight>
                <a:latin typeface="Segoe UI" panose="020B0502040204020203" pitchFamily="34" charset="0"/>
              </a:rPr>
              <a:t> as </a:t>
            </a:r>
            <a:r>
              <a:rPr lang="sk-SK" b="0" i="0" dirty="0" err="1">
                <a:solidFill>
                  <a:srgbClr val="161616"/>
                </a:solidFill>
                <a:effectLst/>
                <a:highlight>
                  <a:srgbClr val="FFFFFF"/>
                </a:highlight>
                <a:latin typeface="Segoe UI" panose="020B0502040204020203" pitchFamily="34" charset="0"/>
              </a:rPr>
              <a:t>it</a:t>
            </a:r>
            <a:r>
              <a:rPr lang="sk-SK" b="0" i="0" dirty="0">
                <a:solidFill>
                  <a:srgbClr val="161616"/>
                </a:solidFill>
                <a:effectLst/>
                <a:highlight>
                  <a:srgbClr val="FFFFFF"/>
                </a:highlight>
                <a:latin typeface="Segoe UI" panose="020B0502040204020203" pitchFamily="34" charset="0"/>
              </a:rPr>
              <a:t> </a:t>
            </a:r>
            <a:r>
              <a:rPr lang="sk-SK" b="0" i="0" dirty="0" err="1">
                <a:solidFill>
                  <a:srgbClr val="161616"/>
                </a:solidFill>
                <a:effectLst/>
                <a:highlight>
                  <a:srgbClr val="FFFFFF"/>
                </a:highlight>
                <a:latin typeface="Segoe UI" panose="020B0502040204020203" pitchFamily="34" charset="0"/>
              </a:rPr>
              <a:t>grows</a:t>
            </a:r>
            <a:r>
              <a:rPr lang="sk-SK" b="0" i="0" dirty="0">
                <a:solidFill>
                  <a:srgbClr val="161616"/>
                </a:solidFill>
                <a:effectLst/>
                <a:highlight>
                  <a:srgbClr val="FFFFFF"/>
                </a:highlight>
                <a:latin typeface="Segoe UI" panose="020B0502040204020203" pitchFamily="34" charset="0"/>
              </a:rPr>
              <a:t>.</a:t>
            </a:r>
            <a:endParaRPr lang="sk-SK" u="sng" dirty="0"/>
          </a:p>
        </p:txBody>
      </p:sp>
      <p:sp>
        <p:nvSpPr>
          <p:cNvPr id="8" name="BlokTextu 7">
            <a:extLst>
              <a:ext uri="{FF2B5EF4-FFF2-40B4-BE49-F238E27FC236}">
                <a16:creationId xmlns:a16="http://schemas.microsoft.com/office/drawing/2014/main" id="{439AD982-2F0E-8903-8718-BE3866069B3F}"/>
              </a:ext>
            </a:extLst>
          </p:cNvPr>
          <p:cNvSpPr txBox="1"/>
          <p:nvPr/>
        </p:nvSpPr>
        <p:spPr>
          <a:xfrm>
            <a:off x="1189495" y="6176963"/>
            <a:ext cx="9209868" cy="369332"/>
          </a:xfrm>
          <a:prstGeom prst="rect">
            <a:avLst/>
          </a:prstGeom>
          <a:noFill/>
        </p:spPr>
        <p:txBody>
          <a:bodyPr wrap="square">
            <a:spAutoFit/>
          </a:bodyPr>
          <a:lstStyle/>
          <a:p>
            <a:r>
              <a:rPr lang="sk-SK" dirty="0" err="1"/>
              <a:t>https</a:t>
            </a:r>
            <a:r>
              <a:rPr lang="sk-SK" dirty="0"/>
              <a:t>://</a:t>
            </a:r>
            <a:r>
              <a:rPr lang="sk-SK" dirty="0" err="1"/>
              <a:t>learn.microsoft.com</a:t>
            </a:r>
            <a:r>
              <a:rPr lang="sk-SK" dirty="0"/>
              <a:t>/</a:t>
            </a:r>
            <a:r>
              <a:rPr lang="sk-SK" dirty="0" err="1"/>
              <a:t>en-us</a:t>
            </a:r>
            <a:r>
              <a:rPr lang="sk-SK" dirty="0"/>
              <a:t>/</a:t>
            </a:r>
            <a:r>
              <a:rPr lang="sk-SK" dirty="0" err="1"/>
              <a:t>windows</a:t>
            </a:r>
            <a:r>
              <a:rPr lang="sk-SK" dirty="0"/>
              <a:t>/win32/</a:t>
            </a:r>
            <a:r>
              <a:rPr lang="sk-SK" dirty="0" err="1"/>
              <a:t>fileio</a:t>
            </a:r>
            <a:r>
              <a:rPr lang="sk-SK" dirty="0"/>
              <a:t>/</a:t>
            </a:r>
            <a:r>
              <a:rPr lang="sk-SK" dirty="0" err="1"/>
              <a:t>master</a:t>
            </a:r>
            <a:r>
              <a:rPr lang="sk-SK" dirty="0"/>
              <a:t>-</a:t>
            </a:r>
            <a:r>
              <a:rPr lang="sk-SK" dirty="0" err="1"/>
              <a:t>file</a:t>
            </a:r>
            <a:r>
              <a:rPr lang="sk-SK" dirty="0"/>
              <a:t>-table</a:t>
            </a:r>
          </a:p>
        </p:txBody>
      </p:sp>
    </p:spTree>
    <p:extLst>
      <p:ext uri="{BB962C8B-B14F-4D97-AF65-F5344CB8AC3E}">
        <p14:creationId xmlns:p14="http://schemas.microsoft.com/office/powerpoint/2010/main" val="3047141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a:xfrm>
            <a:off x="1138767" y="277813"/>
            <a:ext cx="10972800" cy="576262"/>
          </a:xfrm>
        </p:spPr>
        <p:txBody>
          <a:bodyPr>
            <a:normAutofit fontScale="90000"/>
          </a:bodyPr>
          <a:lstStyle/>
          <a:p>
            <a:pPr eaLnBrk="1" hangingPunct="1"/>
            <a:r>
              <a:rPr lang="en-US"/>
              <a:t>Operations Performed on Directory</a:t>
            </a:r>
          </a:p>
        </p:txBody>
      </p:sp>
      <p:sp>
        <p:nvSpPr>
          <p:cNvPr id="50178" name="Rectangle 3"/>
          <p:cNvSpPr>
            <a:spLocks noGrp="1" noChangeArrowheads="1"/>
          </p:cNvSpPr>
          <p:nvPr>
            <p:ph type="body" idx="1"/>
          </p:nvPr>
        </p:nvSpPr>
        <p:spPr/>
        <p:txBody>
          <a:bodyPr/>
          <a:lstStyle/>
          <a:p>
            <a:r>
              <a:rPr lang="en-US"/>
              <a:t>Search for a file</a:t>
            </a:r>
          </a:p>
          <a:p>
            <a:endParaRPr lang="en-US" sz="800"/>
          </a:p>
          <a:p>
            <a:r>
              <a:rPr lang="en-US"/>
              <a:t>Create a file</a:t>
            </a:r>
          </a:p>
          <a:p>
            <a:endParaRPr lang="en-US" sz="800"/>
          </a:p>
          <a:p>
            <a:r>
              <a:rPr lang="en-US"/>
              <a:t>Delete a file</a:t>
            </a:r>
          </a:p>
          <a:p>
            <a:endParaRPr lang="en-US" sz="800"/>
          </a:p>
          <a:p>
            <a:r>
              <a:rPr lang="en-US"/>
              <a:t>List a directory</a:t>
            </a:r>
          </a:p>
          <a:p>
            <a:endParaRPr lang="en-US" sz="800"/>
          </a:p>
          <a:p>
            <a:r>
              <a:rPr lang="en-US"/>
              <a:t>Rename a file</a:t>
            </a:r>
          </a:p>
          <a:p>
            <a:endParaRPr lang="en-US" sz="800"/>
          </a:p>
          <a:p>
            <a:r>
              <a:rPr lang="en-US"/>
              <a:t>Traverse the file system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r>
              <a:rPr lang="en-US"/>
              <a:t>Organize the Directory (Logically) to Obtain</a:t>
            </a:r>
          </a:p>
        </p:txBody>
      </p:sp>
      <p:sp>
        <p:nvSpPr>
          <p:cNvPr id="52226" name="Rectangle 3"/>
          <p:cNvSpPr>
            <a:spLocks noGrp="1" noChangeArrowheads="1"/>
          </p:cNvSpPr>
          <p:nvPr>
            <p:ph type="body" idx="1"/>
          </p:nvPr>
        </p:nvSpPr>
        <p:spPr/>
        <p:txBody>
          <a:bodyPr/>
          <a:lstStyle/>
          <a:p>
            <a:r>
              <a:rPr lang="en-US"/>
              <a:t>Efficiency – locating a file quickly</a:t>
            </a:r>
          </a:p>
          <a:p>
            <a:endParaRPr lang="en-US"/>
          </a:p>
          <a:p>
            <a:r>
              <a:rPr lang="en-US"/>
              <a:t>Naming – convenient to users</a:t>
            </a:r>
          </a:p>
          <a:p>
            <a:pPr lvl="1"/>
            <a:r>
              <a:rPr lang="en-US"/>
              <a:t>Two users can have same name for different files</a:t>
            </a:r>
          </a:p>
          <a:p>
            <a:pPr lvl="1"/>
            <a:r>
              <a:rPr lang="en-US"/>
              <a:t>The same file can have several different names</a:t>
            </a:r>
          </a:p>
          <a:p>
            <a:pPr lvl="1"/>
            <a:endParaRPr lang="en-US"/>
          </a:p>
          <a:p>
            <a:r>
              <a:rPr lang="en-US"/>
              <a:t>Grouping – logical grouping of files by properties, (e.g., all Java programs, all games,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t>Single-Level Directory</a:t>
            </a:r>
            <a:endParaRPr lang="en-US" sz="2400"/>
          </a:p>
        </p:txBody>
      </p:sp>
      <p:sp>
        <p:nvSpPr>
          <p:cNvPr id="54274" name="Rectangle 3"/>
          <p:cNvSpPr>
            <a:spLocks noGrp="1" noChangeArrowheads="1"/>
          </p:cNvSpPr>
          <p:nvPr>
            <p:ph type="body" idx="1"/>
          </p:nvPr>
        </p:nvSpPr>
        <p:spPr>
          <a:xfrm>
            <a:off x="1028700" y="1482726"/>
            <a:ext cx="9372600" cy="561975"/>
          </a:xfrm>
        </p:spPr>
        <p:txBody>
          <a:bodyPr/>
          <a:lstStyle/>
          <a:p>
            <a:r>
              <a:rPr lang="en-US"/>
              <a:t>A single directory for all users</a:t>
            </a:r>
          </a:p>
        </p:txBody>
      </p:sp>
      <p:sp>
        <p:nvSpPr>
          <p:cNvPr id="54275" name="Rectangle 5"/>
          <p:cNvSpPr>
            <a:spLocks noChangeArrowheads="1"/>
          </p:cNvSpPr>
          <p:nvPr/>
        </p:nvSpPr>
        <p:spPr bwMode="auto">
          <a:xfrm>
            <a:off x="1401234" y="4238626"/>
            <a:ext cx="9497484" cy="1019175"/>
          </a:xfrm>
          <a:prstGeom prst="rect">
            <a:avLst/>
          </a:prstGeom>
          <a:noFill/>
          <a:ln w="9525">
            <a:noFill/>
            <a:miter lim="800000"/>
            <a:headEnd/>
            <a:tailEnd/>
          </a:ln>
        </p:spPr>
        <p:txBody>
          <a:bodyPr/>
          <a:lstStyle/>
          <a:p>
            <a:r>
              <a:rPr lang="en-US" sz="2000">
                <a:latin typeface="Helvetica" pitchFamily="-84" charset="0"/>
              </a:rPr>
              <a:t>Naming problem</a:t>
            </a:r>
            <a:br>
              <a:rPr lang="en-US" sz="2000">
                <a:latin typeface="Helvetica" pitchFamily="-84" charset="0"/>
              </a:rPr>
            </a:br>
            <a:endParaRPr lang="en-US" sz="2000">
              <a:latin typeface="Helvetica" pitchFamily="-84" charset="0"/>
            </a:endParaRPr>
          </a:p>
          <a:p>
            <a:r>
              <a:rPr lang="en-US" sz="2000">
                <a:latin typeface="Helvetica" pitchFamily="-84" charset="0"/>
              </a:rPr>
              <a:t>Grouping problem</a:t>
            </a:r>
          </a:p>
        </p:txBody>
      </p:sp>
      <p:pic>
        <p:nvPicPr>
          <p:cNvPr id="54276" name="Picture 7"/>
          <p:cNvPicPr>
            <a:picLocks noChangeAspect="1" noChangeArrowheads="1"/>
          </p:cNvPicPr>
          <p:nvPr/>
        </p:nvPicPr>
        <p:blipFill>
          <a:blip r:embed="rId3" cstate="print"/>
          <a:srcRect/>
          <a:stretch>
            <a:fillRect/>
          </a:stretch>
        </p:blipFill>
        <p:spPr bwMode="auto">
          <a:xfrm>
            <a:off x="1625601" y="2100264"/>
            <a:ext cx="9436100" cy="1722437"/>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a:t>Two-Level Directory</a:t>
            </a:r>
            <a:endParaRPr lang="en-US" sz="2400"/>
          </a:p>
        </p:txBody>
      </p:sp>
      <p:sp>
        <p:nvSpPr>
          <p:cNvPr id="56322" name="Rectangle 3"/>
          <p:cNvSpPr>
            <a:spLocks noGrp="1" noChangeArrowheads="1"/>
          </p:cNvSpPr>
          <p:nvPr>
            <p:ph type="body" idx="1"/>
          </p:nvPr>
        </p:nvSpPr>
        <p:spPr>
          <a:xfrm>
            <a:off x="1075267" y="1233489"/>
            <a:ext cx="10492317" cy="555625"/>
          </a:xfrm>
        </p:spPr>
        <p:txBody>
          <a:bodyPr/>
          <a:lstStyle/>
          <a:p>
            <a:r>
              <a:rPr lang="en-US"/>
              <a:t>Separate directory for each user</a:t>
            </a:r>
          </a:p>
        </p:txBody>
      </p:sp>
      <p:sp>
        <p:nvSpPr>
          <p:cNvPr id="56323" name="Rectangle 5"/>
          <p:cNvSpPr>
            <a:spLocks noChangeArrowheads="1"/>
          </p:cNvSpPr>
          <p:nvPr/>
        </p:nvSpPr>
        <p:spPr bwMode="auto">
          <a:xfrm>
            <a:off x="1064684" y="4575175"/>
            <a:ext cx="9336616" cy="1409700"/>
          </a:xfrm>
          <a:prstGeom prst="rect">
            <a:avLst/>
          </a:prstGeom>
          <a:noFill/>
          <a:ln w="9525">
            <a:noFill/>
            <a:miter lim="800000"/>
            <a:headEnd/>
            <a:tailEnd/>
          </a:ln>
        </p:spPr>
        <p:txBody>
          <a:bodyPr/>
          <a:lstStyle/>
          <a:p>
            <a:pPr marL="342900" indent="-342900">
              <a:spcBef>
                <a:spcPct val="35000"/>
              </a:spcBef>
              <a:buClr>
                <a:srgbClr val="993300"/>
              </a:buClr>
              <a:buSzPct val="90000"/>
              <a:buFont typeface="Monotype Sorts" pitchFamily="-84" charset="2"/>
              <a:buChar char="n"/>
            </a:pPr>
            <a:r>
              <a:rPr kumimoji="1" lang="en-US">
                <a:latin typeface="Helvetica" pitchFamily="-84" charset="0"/>
              </a:rPr>
              <a:t>Path name</a:t>
            </a:r>
          </a:p>
          <a:p>
            <a:pPr marL="342900" indent="-342900">
              <a:spcBef>
                <a:spcPct val="35000"/>
              </a:spcBef>
              <a:buClr>
                <a:srgbClr val="993300"/>
              </a:buClr>
              <a:buSzPct val="90000"/>
              <a:buFont typeface="Monotype Sorts" pitchFamily="-84" charset="2"/>
              <a:buChar char="n"/>
            </a:pPr>
            <a:r>
              <a:rPr kumimoji="1" lang="en-US">
                <a:latin typeface="Helvetica" pitchFamily="-84" charset="0"/>
              </a:rPr>
              <a:t>Can have the same file name for different user</a:t>
            </a:r>
          </a:p>
          <a:p>
            <a:pPr marL="342900" indent="-342900">
              <a:spcBef>
                <a:spcPct val="35000"/>
              </a:spcBef>
              <a:buClr>
                <a:srgbClr val="993300"/>
              </a:buClr>
              <a:buSzPct val="90000"/>
              <a:buFont typeface="Monotype Sorts" pitchFamily="-84" charset="2"/>
              <a:buChar char="n"/>
            </a:pPr>
            <a:r>
              <a:rPr kumimoji="1" lang="en-US">
                <a:latin typeface="Helvetica" pitchFamily="-84" charset="0"/>
              </a:rPr>
              <a:t>Efficient searching</a:t>
            </a:r>
          </a:p>
          <a:p>
            <a:pPr marL="342900" indent="-342900">
              <a:spcBef>
                <a:spcPct val="35000"/>
              </a:spcBef>
              <a:buClr>
                <a:srgbClr val="993300"/>
              </a:buClr>
              <a:buSzPct val="90000"/>
              <a:buFont typeface="Monotype Sorts" pitchFamily="-84" charset="2"/>
              <a:buChar char="n"/>
            </a:pPr>
            <a:r>
              <a:rPr kumimoji="1" lang="en-US">
                <a:latin typeface="Helvetica" pitchFamily="-84" charset="0"/>
              </a:rPr>
              <a:t>No grouping capability</a:t>
            </a:r>
          </a:p>
        </p:txBody>
      </p:sp>
      <p:pic>
        <p:nvPicPr>
          <p:cNvPr id="56324" name="Picture 8"/>
          <p:cNvPicPr>
            <a:picLocks noChangeAspect="1" noChangeArrowheads="1"/>
          </p:cNvPicPr>
          <p:nvPr/>
        </p:nvPicPr>
        <p:blipFill>
          <a:blip r:embed="rId3" cstate="print"/>
          <a:srcRect/>
          <a:stretch>
            <a:fillRect/>
          </a:stretch>
        </p:blipFill>
        <p:spPr bwMode="auto">
          <a:xfrm>
            <a:off x="1576918" y="1887539"/>
            <a:ext cx="9469967" cy="2422525"/>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a:t>Tree-Structured Directories</a:t>
            </a:r>
          </a:p>
        </p:txBody>
      </p:sp>
      <p:pic>
        <p:nvPicPr>
          <p:cNvPr id="58370" name="Picture 6"/>
          <p:cNvPicPr>
            <a:picLocks noChangeAspect="1" noChangeArrowheads="1"/>
          </p:cNvPicPr>
          <p:nvPr/>
        </p:nvPicPr>
        <p:blipFill>
          <a:blip r:embed="rId3" cstate="print"/>
          <a:srcRect/>
          <a:stretch>
            <a:fillRect/>
          </a:stretch>
        </p:blipFill>
        <p:spPr bwMode="auto">
          <a:xfrm>
            <a:off x="1693334" y="1385889"/>
            <a:ext cx="9740900" cy="4651375"/>
          </a:xfrm>
          <a:prstGeom prst="rect">
            <a:avLst/>
          </a:prstGeom>
          <a:noFill/>
          <a:ln w="9525">
            <a:noFill/>
            <a:miter lim="800000"/>
            <a:headEnd/>
            <a:tailEnd/>
          </a:ln>
        </p:spPr>
      </p:pic>
      <p:sp>
        <p:nvSpPr>
          <p:cNvPr id="4" name="Rectangle 3">
            <a:extLst>
              <a:ext uri="{FF2B5EF4-FFF2-40B4-BE49-F238E27FC236}">
                <a16:creationId xmlns:a16="http://schemas.microsoft.com/office/drawing/2014/main" id="{F0579919-8B41-8046-85BC-73AC10B8DEBA}"/>
              </a:ext>
            </a:extLst>
          </p:cNvPr>
          <p:cNvSpPr txBox="1">
            <a:spLocks noChangeArrowheads="1"/>
          </p:cNvSpPr>
          <p:nvPr/>
        </p:nvSpPr>
        <p:spPr>
          <a:xfrm>
            <a:off x="7439891" y="4956464"/>
            <a:ext cx="4350713" cy="16450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Efficient searching</a:t>
            </a:r>
          </a:p>
          <a:p>
            <a:r>
              <a:rPr lang="en-US" dirty="0"/>
              <a:t>Grouping Capability</a:t>
            </a:r>
            <a:br>
              <a:rPr lang="en-US" dirty="0"/>
            </a:br>
            <a:r>
              <a:rPr lang="en-US" dirty="0"/>
              <a:t>Current directory (working directory)</a:t>
            </a:r>
          </a:p>
          <a:p>
            <a:pPr lvl="1"/>
            <a:r>
              <a:rPr lang="en-US" b="1" dirty="0">
                <a:solidFill>
                  <a:srgbClr val="000000"/>
                </a:solidFill>
                <a:latin typeface="Courier New" pitchFamily="49" charset="0"/>
                <a:cs typeface="Courier New" pitchFamily="49" charset="0"/>
              </a:rPr>
              <a:t>cd /spell/mail/prog</a:t>
            </a:r>
          </a:p>
          <a:p>
            <a:pPr lvl="1"/>
            <a:r>
              <a:rPr lang="en-US" b="1" dirty="0">
                <a:solidFill>
                  <a:srgbClr val="000000"/>
                </a:solidFill>
                <a:latin typeface="Courier New" pitchFamily="49" charset="0"/>
                <a:cs typeface="Courier New" pitchFamily="49" charset="0"/>
              </a:rPr>
              <a:t>type list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948267" y="277813"/>
            <a:ext cx="10972800" cy="576262"/>
          </a:xfrm>
        </p:spPr>
        <p:txBody>
          <a:bodyPr>
            <a:normAutofit fontScale="90000"/>
          </a:bodyPr>
          <a:lstStyle/>
          <a:p>
            <a:pPr eaLnBrk="1" hangingPunct="1"/>
            <a:r>
              <a:rPr lang="en-US"/>
              <a:t>Tree-Structured Directories (Cont)</a:t>
            </a:r>
          </a:p>
        </p:txBody>
      </p:sp>
      <p:sp>
        <p:nvSpPr>
          <p:cNvPr id="62466" name="Rectangle 3"/>
          <p:cNvSpPr>
            <a:spLocks noGrp="1" noChangeArrowheads="1"/>
          </p:cNvSpPr>
          <p:nvPr>
            <p:ph type="body" idx="1"/>
          </p:nvPr>
        </p:nvSpPr>
        <p:spPr>
          <a:xfrm>
            <a:off x="1094317" y="1290639"/>
            <a:ext cx="9827683" cy="2992437"/>
          </a:xfrm>
        </p:spPr>
        <p:txBody>
          <a:bodyPr>
            <a:normAutofit fontScale="92500" lnSpcReduction="20000"/>
          </a:bodyPr>
          <a:lstStyle/>
          <a:p>
            <a:pPr>
              <a:lnSpc>
                <a:spcPct val="90000"/>
              </a:lnSpc>
              <a:tabLst>
                <a:tab pos="2857500" algn="ctr"/>
              </a:tabLst>
            </a:pPr>
            <a:r>
              <a:rPr lang="en-US" b="1">
                <a:solidFill>
                  <a:srgbClr val="3366FF"/>
                </a:solidFill>
              </a:rPr>
              <a:t>Absolute</a:t>
            </a:r>
            <a:r>
              <a:rPr lang="en-US"/>
              <a:t> or </a:t>
            </a:r>
            <a:r>
              <a:rPr lang="en-US" b="1">
                <a:solidFill>
                  <a:srgbClr val="3366FF"/>
                </a:solidFill>
              </a:rPr>
              <a:t>relative</a:t>
            </a:r>
            <a:r>
              <a:rPr lang="en-US"/>
              <a:t> path name</a:t>
            </a:r>
          </a:p>
          <a:p>
            <a:pPr>
              <a:lnSpc>
                <a:spcPct val="90000"/>
              </a:lnSpc>
              <a:tabLst>
                <a:tab pos="2857500" algn="ctr"/>
              </a:tabLst>
            </a:pPr>
            <a:r>
              <a:rPr lang="en-US"/>
              <a:t>Creating a new file is done in current directory</a:t>
            </a:r>
          </a:p>
          <a:p>
            <a:pPr>
              <a:lnSpc>
                <a:spcPct val="90000"/>
              </a:lnSpc>
              <a:tabLst>
                <a:tab pos="2857500" algn="ctr"/>
              </a:tabLst>
            </a:pPr>
            <a:r>
              <a:rPr lang="en-US"/>
              <a:t>Delete a file</a:t>
            </a:r>
          </a:p>
          <a:p>
            <a:pPr>
              <a:lnSpc>
                <a:spcPct val="90000"/>
              </a:lnSpc>
              <a:buFont typeface="Monotype Sorts" pitchFamily="-84" charset="2"/>
              <a:buNone/>
              <a:tabLst>
                <a:tab pos="2857500" algn="ctr"/>
              </a:tabLst>
            </a:pPr>
            <a:r>
              <a:rPr lang="en-US"/>
              <a:t>		</a:t>
            </a:r>
            <a:r>
              <a:rPr lang="en-US" b="1">
                <a:solidFill>
                  <a:srgbClr val="000000"/>
                </a:solidFill>
                <a:latin typeface="Courier New" pitchFamily="49" charset="0"/>
                <a:cs typeface="Courier New" pitchFamily="49" charset="0"/>
              </a:rPr>
              <a:t>rm &lt;file-name&gt;</a:t>
            </a:r>
          </a:p>
          <a:p>
            <a:pPr>
              <a:lnSpc>
                <a:spcPct val="90000"/>
              </a:lnSpc>
              <a:tabLst>
                <a:tab pos="2857500" algn="ctr"/>
              </a:tabLst>
            </a:pPr>
            <a:r>
              <a:rPr lang="en-US"/>
              <a:t>Creating a new subdirectory is done in current directory</a:t>
            </a:r>
          </a:p>
          <a:p>
            <a:pPr marL="342900" lvl="1" indent="-342900">
              <a:lnSpc>
                <a:spcPct val="90000"/>
              </a:lnSpc>
              <a:buClr>
                <a:srgbClr val="993300"/>
              </a:buClr>
              <a:buSzPct val="90000"/>
              <a:buFont typeface="Monotype Sorts" pitchFamily="-84" charset="2"/>
              <a:buNone/>
              <a:tabLst>
                <a:tab pos="2857500" algn="ctr"/>
              </a:tabLst>
            </a:pPr>
            <a:r>
              <a:rPr lang="en-US"/>
              <a:t>		</a:t>
            </a:r>
            <a:r>
              <a:rPr lang="en-US" b="1">
                <a:solidFill>
                  <a:srgbClr val="000000"/>
                </a:solidFill>
                <a:latin typeface="Courier New" pitchFamily="49" charset="0"/>
                <a:cs typeface="Courier New" pitchFamily="49" charset="0"/>
              </a:rPr>
              <a:t>mkdir &lt;dir-name&gt;</a:t>
            </a:r>
          </a:p>
          <a:p>
            <a:pPr marL="342900" lvl="1" indent="-342900">
              <a:lnSpc>
                <a:spcPct val="90000"/>
              </a:lnSpc>
              <a:buClr>
                <a:srgbClr val="993300"/>
              </a:buClr>
              <a:buSzPct val="90000"/>
              <a:buFont typeface="Monotype Sorts" pitchFamily="-84" charset="2"/>
              <a:buNone/>
              <a:tabLst>
                <a:tab pos="2857500" algn="ctr"/>
              </a:tabLst>
            </a:pPr>
            <a:r>
              <a:rPr lang="en-US"/>
              <a:t>	Example:  if in current directory   </a:t>
            </a:r>
            <a:r>
              <a:rPr lang="en-US" b="1">
                <a:solidFill>
                  <a:srgbClr val="000000"/>
                </a:solidFill>
                <a:latin typeface="Courier New" pitchFamily="49" charset="0"/>
                <a:cs typeface="Courier New" pitchFamily="49" charset="0"/>
              </a:rPr>
              <a:t>/mail</a:t>
            </a:r>
          </a:p>
          <a:p>
            <a:pPr marL="342900" lvl="1" indent="-342900">
              <a:lnSpc>
                <a:spcPct val="90000"/>
              </a:lnSpc>
              <a:buClr>
                <a:srgbClr val="993300"/>
              </a:buClr>
              <a:buSzPct val="90000"/>
              <a:buFont typeface="Monotype Sorts" pitchFamily="-84" charset="2"/>
              <a:buNone/>
              <a:tabLst>
                <a:tab pos="2857500" algn="ctr"/>
              </a:tabLst>
            </a:pPr>
            <a:r>
              <a:rPr lang="en-US" b="1">
                <a:solidFill>
                  <a:srgbClr val="000000"/>
                </a:solidFill>
                <a:latin typeface="Courier New" pitchFamily="49" charset="0"/>
                <a:cs typeface="Courier New" pitchFamily="49" charset="0"/>
              </a:rPr>
              <a:t>		mkdir count</a:t>
            </a:r>
          </a:p>
        </p:txBody>
      </p:sp>
      <p:sp>
        <p:nvSpPr>
          <p:cNvPr id="62467" name="Rectangle 4"/>
          <p:cNvSpPr>
            <a:spLocks noChangeArrowheads="1"/>
          </p:cNvSpPr>
          <p:nvPr/>
        </p:nvSpPr>
        <p:spPr bwMode="auto">
          <a:xfrm>
            <a:off x="4965701" y="4589464"/>
            <a:ext cx="1172633" cy="331787"/>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84" charset="0"/>
              </a:rPr>
              <a:t>mail</a:t>
            </a:r>
          </a:p>
        </p:txBody>
      </p:sp>
      <p:sp>
        <p:nvSpPr>
          <p:cNvPr id="62468" name="Rectangle 5"/>
          <p:cNvSpPr>
            <a:spLocks noChangeArrowheads="1"/>
          </p:cNvSpPr>
          <p:nvPr/>
        </p:nvSpPr>
        <p:spPr bwMode="auto">
          <a:xfrm>
            <a:off x="3378201" y="5232400"/>
            <a:ext cx="960967" cy="331788"/>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84" charset="0"/>
              </a:rPr>
              <a:t>prog</a:t>
            </a:r>
          </a:p>
        </p:txBody>
      </p:sp>
      <p:sp>
        <p:nvSpPr>
          <p:cNvPr id="62469" name="Rectangle 6"/>
          <p:cNvSpPr>
            <a:spLocks noChangeArrowheads="1"/>
          </p:cNvSpPr>
          <p:nvPr/>
        </p:nvSpPr>
        <p:spPr bwMode="auto">
          <a:xfrm>
            <a:off x="4339167" y="5232400"/>
            <a:ext cx="960967" cy="331788"/>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84" charset="0"/>
              </a:rPr>
              <a:t>copy</a:t>
            </a:r>
          </a:p>
        </p:txBody>
      </p:sp>
      <p:sp>
        <p:nvSpPr>
          <p:cNvPr id="62470" name="Rectangle 7"/>
          <p:cNvSpPr>
            <a:spLocks noChangeArrowheads="1"/>
          </p:cNvSpPr>
          <p:nvPr/>
        </p:nvSpPr>
        <p:spPr bwMode="auto">
          <a:xfrm>
            <a:off x="5300133" y="5232400"/>
            <a:ext cx="594784" cy="331788"/>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84" charset="0"/>
              </a:rPr>
              <a:t>prt</a:t>
            </a:r>
          </a:p>
        </p:txBody>
      </p:sp>
      <p:sp>
        <p:nvSpPr>
          <p:cNvPr id="62471" name="Rectangle 8"/>
          <p:cNvSpPr>
            <a:spLocks noChangeArrowheads="1"/>
          </p:cNvSpPr>
          <p:nvPr/>
        </p:nvSpPr>
        <p:spPr bwMode="auto">
          <a:xfrm>
            <a:off x="5888567" y="5232400"/>
            <a:ext cx="594784" cy="331788"/>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84" charset="0"/>
              </a:rPr>
              <a:t>exp</a:t>
            </a:r>
          </a:p>
        </p:txBody>
      </p:sp>
      <p:sp>
        <p:nvSpPr>
          <p:cNvPr id="62472" name="Rectangle 9"/>
          <p:cNvSpPr>
            <a:spLocks noChangeArrowheads="1"/>
          </p:cNvSpPr>
          <p:nvPr/>
        </p:nvSpPr>
        <p:spPr bwMode="auto">
          <a:xfrm>
            <a:off x="6483351" y="5232400"/>
            <a:ext cx="941916" cy="331788"/>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84" charset="0"/>
              </a:rPr>
              <a:t>count</a:t>
            </a:r>
          </a:p>
        </p:txBody>
      </p:sp>
      <p:sp>
        <p:nvSpPr>
          <p:cNvPr id="62473" name="Line 10"/>
          <p:cNvSpPr>
            <a:spLocks noChangeShapeType="1"/>
          </p:cNvSpPr>
          <p:nvPr/>
        </p:nvSpPr>
        <p:spPr bwMode="auto">
          <a:xfrm>
            <a:off x="5175251" y="4921251"/>
            <a:ext cx="0" cy="307975"/>
          </a:xfrm>
          <a:prstGeom prst="line">
            <a:avLst/>
          </a:prstGeom>
          <a:noFill/>
          <a:ln w="9525">
            <a:solidFill>
              <a:schemeClr val="tx1"/>
            </a:solidFill>
            <a:round/>
            <a:headEnd/>
            <a:tailEnd/>
          </a:ln>
        </p:spPr>
        <p:txBody>
          <a:bodyPr wrap="none" anchor="ctr"/>
          <a:lstStyle/>
          <a:p>
            <a:endParaRPr lang="sk-SK"/>
          </a:p>
        </p:txBody>
      </p:sp>
      <p:sp>
        <p:nvSpPr>
          <p:cNvPr id="62474" name="Rectangle 11"/>
          <p:cNvSpPr>
            <a:spLocks noChangeArrowheads="1"/>
          </p:cNvSpPr>
          <p:nvPr/>
        </p:nvSpPr>
        <p:spPr bwMode="auto">
          <a:xfrm>
            <a:off x="1136651" y="5902326"/>
            <a:ext cx="9897533" cy="334963"/>
          </a:xfrm>
          <a:prstGeom prst="rect">
            <a:avLst/>
          </a:prstGeom>
          <a:noFill/>
          <a:ln w="9525">
            <a:noFill/>
            <a:miter lim="800000"/>
            <a:headEnd/>
            <a:tailEnd/>
          </a:ln>
        </p:spPr>
        <p:txBody>
          <a:bodyPr/>
          <a:lstStyle/>
          <a:p>
            <a:pPr>
              <a:tabLst>
                <a:tab pos="2857500" algn="ctr"/>
              </a:tabLst>
            </a:pPr>
            <a:r>
              <a:rPr lang="en-US" sz="2000">
                <a:latin typeface="Helvetica" pitchFamily="-84" charset="0"/>
              </a:rPr>
              <a:t>Deleting </a:t>
            </a:r>
            <a:r>
              <a:rPr lang="ja-JP" altLang="en-US" sz="2000">
                <a:latin typeface="Helvetica" pitchFamily="-84" charset="0"/>
              </a:rPr>
              <a:t>“</a:t>
            </a:r>
            <a:r>
              <a:rPr lang="en-US" altLang="ja-JP" sz="2000">
                <a:latin typeface="Helvetica" pitchFamily="-84" charset="0"/>
              </a:rPr>
              <a:t>mail</a:t>
            </a:r>
            <a:r>
              <a:rPr lang="ja-JP" altLang="en-US" sz="2000">
                <a:latin typeface="Helvetica" pitchFamily="-84" charset="0"/>
              </a:rPr>
              <a:t>”</a:t>
            </a:r>
            <a:r>
              <a:rPr lang="en-US" altLang="ja-JP" sz="2000">
                <a:latin typeface="Helvetica" pitchFamily="-84" charset="0"/>
              </a:rPr>
              <a:t> </a:t>
            </a:r>
            <a:r>
              <a:rPr lang="en-US" altLang="ja-JP" sz="2000">
                <a:latin typeface="Helvetica" pitchFamily="-84" charset="0"/>
                <a:sym typeface="Symbol" pitchFamily="18" charset="2"/>
              </a:rPr>
              <a:t> deleting the entire subtree rooted by </a:t>
            </a:r>
            <a:r>
              <a:rPr lang="ja-JP" altLang="en-US" sz="2000">
                <a:latin typeface="Helvetica" pitchFamily="-84" charset="0"/>
                <a:sym typeface="Symbol" pitchFamily="18" charset="2"/>
              </a:rPr>
              <a:t>“</a:t>
            </a:r>
            <a:r>
              <a:rPr lang="en-US" altLang="ja-JP" sz="2000">
                <a:latin typeface="Helvetica" pitchFamily="-84" charset="0"/>
                <a:sym typeface="Symbol" pitchFamily="18" charset="2"/>
              </a:rPr>
              <a:t>mail</a:t>
            </a:r>
            <a:r>
              <a:rPr lang="ja-JP" altLang="en-US" sz="2000">
                <a:latin typeface="Helvetica" pitchFamily="-84" charset="0"/>
                <a:sym typeface="Symbol" pitchFamily="18" charset="2"/>
              </a:rPr>
              <a:t>”</a:t>
            </a:r>
            <a:endParaRPr lang="en-US" sz="2000">
              <a:latin typeface="Helvetica" pitchFamily="-8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t>Acyclic-Graph Directories</a:t>
            </a:r>
            <a:endParaRPr lang="en-US" sz="2400"/>
          </a:p>
        </p:txBody>
      </p:sp>
      <p:sp>
        <p:nvSpPr>
          <p:cNvPr id="64514" name="Rectangle 3"/>
          <p:cNvSpPr>
            <a:spLocks noGrp="1" noChangeArrowheads="1"/>
          </p:cNvSpPr>
          <p:nvPr>
            <p:ph type="body" idx="1"/>
          </p:nvPr>
        </p:nvSpPr>
        <p:spPr>
          <a:xfrm>
            <a:off x="1024467" y="1262064"/>
            <a:ext cx="9372600" cy="522287"/>
          </a:xfrm>
        </p:spPr>
        <p:txBody>
          <a:bodyPr/>
          <a:lstStyle/>
          <a:p>
            <a:r>
              <a:rPr lang="en-US"/>
              <a:t>Have shared subdirectories and files</a:t>
            </a:r>
          </a:p>
        </p:txBody>
      </p:sp>
      <p:pic>
        <p:nvPicPr>
          <p:cNvPr id="64515" name="Picture 7" descr="10"/>
          <p:cNvPicPr>
            <a:picLocks noChangeAspect="1" noChangeArrowheads="1"/>
          </p:cNvPicPr>
          <p:nvPr/>
        </p:nvPicPr>
        <p:blipFill>
          <a:blip r:embed="rId3" cstate="print"/>
          <a:srcRect/>
          <a:stretch>
            <a:fillRect/>
          </a:stretch>
        </p:blipFill>
        <p:spPr bwMode="auto">
          <a:xfrm>
            <a:off x="2817284" y="1825625"/>
            <a:ext cx="7135283" cy="432435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a:xfrm>
            <a:off x="1291168" y="277813"/>
            <a:ext cx="10291233" cy="576262"/>
          </a:xfrm>
        </p:spPr>
        <p:txBody>
          <a:bodyPr>
            <a:normAutofit fontScale="90000"/>
          </a:bodyPr>
          <a:lstStyle/>
          <a:p>
            <a:pPr eaLnBrk="1" hangingPunct="1"/>
            <a:r>
              <a:rPr lang="en-US"/>
              <a:t>Acyclic-Graph Directories (Cont.)</a:t>
            </a:r>
          </a:p>
        </p:txBody>
      </p:sp>
      <p:sp>
        <p:nvSpPr>
          <p:cNvPr id="66562" name="Rectangle 3"/>
          <p:cNvSpPr>
            <a:spLocks noGrp="1" noChangeArrowheads="1"/>
          </p:cNvSpPr>
          <p:nvPr>
            <p:ph type="body" idx="1"/>
          </p:nvPr>
        </p:nvSpPr>
        <p:spPr>
          <a:xfrm>
            <a:off x="838200" y="1122218"/>
            <a:ext cx="10515600" cy="5054745"/>
          </a:xfrm>
        </p:spPr>
        <p:txBody>
          <a:bodyPr>
            <a:normAutofit lnSpcReduction="10000"/>
          </a:bodyPr>
          <a:lstStyle/>
          <a:p>
            <a:r>
              <a:rPr lang="en-US" dirty="0"/>
              <a:t>Two different names (aliasing)</a:t>
            </a:r>
            <a:br>
              <a:rPr lang="en-US" dirty="0"/>
            </a:br>
            <a:endParaRPr lang="en-US" dirty="0"/>
          </a:p>
          <a:p>
            <a:r>
              <a:rPr lang="en-US" dirty="0"/>
              <a:t>If </a:t>
            </a:r>
            <a:r>
              <a:rPr lang="en-US" b="1" i="1" dirty="0" err="1"/>
              <a:t>dict</a:t>
            </a:r>
            <a:r>
              <a:rPr lang="en-US" dirty="0"/>
              <a:t> deletes </a:t>
            </a:r>
            <a:r>
              <a:rPr lang="en-US" b="1" i="1" dirty="0"/>
              <a:t>list</a:t>
            </a:r>
            <a:r>
              <a:rPr lang="en-US" dirty="0"/>
              <a:t> </a:t>
            </a:r>
            <a:r>
              <a:rPr lang="en-US" dirty="0">
                <a:sym typeface="Symbol" pitchFamily="18" charset="2"/>
              </a:rPr>
              <a:t> dangling pointer (“</a:t>
            </a:r>
            <a:r>
              <a:rPr lang="en-US" dirty="0" err="1">
                <a:sym typeface="Symbol" pitchFamily="18" charset="2"/>
              </a:rPr>
              <a:t>visiaci</a:t>
            </a:r>
            <a:r>
              <a:rPr lang="en-US" dirty="0">
                <a:sym typeface="Symbol" pitchFamily="18" charset="2"/>
              </a:rPr>
              <a:t> </a:t>
            </a:r>
            <a:r>
              <a:rPr lang="en-US" dirty="0" err="1">
                <a:sym typeface="Symbol" pitchFamily="18" charset="2"/>
              </a:rPr>
              <a:t>ukazovateľ</a:t>
            </a:r>
            <a:r>
              <a:rPr lang="en-US" dirty="0">
                <a:sym typeface="Symbol" pitchFamily="18" charset="2"/>
              </a:rPr>
              <a:t>)</a:t>
            </a:r>
          </a:p>
          <a:p>
            <a:pPr>
              <a:buFont typeface="Monotype Sorts" pitchFamily="-84" charset="2"/>
              <a:buNone/>
            </a:pPr>
            <a:r>
              <a:rPr lang="en-US" dirty="0"/>
              <a:t>	Solutions:</a:t>
            </a:r>
          </a:p>
          <a:p>
            <a:pPr lvl="1"/>
            <a:r>
              <a:rPr lang="en-US" dirty="0" err="1"/>
              <a:t>Backpointers</a:t>
            </a:r>
            <a:r>
              <a:rPr lang="en-US" dirty="0"/>
              <a:t>, so we can delete all pointers</a:t>
            </a:r>
            <a:br>
              <a:rPr lang="en-US" dirty="0"/>
            </a:br>
            <a:r>
              <a:rPr lang="en-US" dirty="0"/>
              <a:t>Variable size records a problem</a:t>
            </a:r>
          </a:p>
          <a:p>
            <a:pPr lvl="1"/>
            <a:r>
              <a:rPr lang="en-US" dirty="0" err="1"/>
              <a:t>Backpointers</a:t>
            </a:r>
            <a:r>
              <a:rPr lang="en-US" dirty="0"/>
              <a:t> using a daisy chain organization</a:t>
            </a:r>
          </a:p>
          <a:p>
            <a:pPr lvl="1"/>
            <a:r>
              <a:rPr lang="en-US" dirty="0"/>
              <a:t>Entry-hold-count solution</a:t>
            </a:r>
          </a:p>
          <a:p>
            <a:pPr lvl="1"/>
            <a:endParaRPr lang="en-US" dirty="0"/>
          </a:p>
          <a:p>
            <a:r>
              <a:rPr lang="en-US" dirty="0"/>
              <a:t>New directory entry type</a:t>
            </a:r>
          </a:p>
          <a:p>
            <a:pPr lvl="1"/>
            <a:r>
              <a:rPr lang="en-US" b="1" dirty="0">
                <a:solidFill>
                  <a:srgbClr val="3366FF"/>
                </a:solidFill>
              </a:rPr>
              <a:t>Link</a:t>
            </a:r>
            <a:r>
              <a:rPr lang="en-US" dirty="0"/>
              <a:t> – another name (pointer) to an existing file</a:t>
            </a:r>
          </a:p>
          <a:p>
            <a:pPr lvl="1"/>
            <a:r>
              <a:rPr lang="en-US" b="1" dirty="0">
                <a:solidFill>
                  <a:srgbClr val="3366FF"/>
                </a:solidFill>
              </a:rPr>
              <a:t>Resolve the link </a:t>
            </a:r>
            <a:r>
              <a:rPr lang="en-US" dirty="0"/>
              <a:t>– follow pointer to locate the file</a:t>
            </a:r>
            <a:endParaRPr lang="en-US"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a:xfrm>
            <a:off x="1373717" y="277813"/>
            <a:ext cx="10208683" cy="576262"/>
          </a:xfrm>
        </p:spPr>
        <p:txBody>
          <a:bodyPr>
            <a:normAutofit fontScale="90000"/>
          </a:bodyPr>
          <a:lstStyle/>
          <a:p>
            <a:pPr eaLnBrk="1" hangingPunct="1"/>
            <a:r>
              <a:rPr lang="en-US"/>
              <a:t>General Graph Directory</a:t>
            </a:r>
            <a:endParaRPr lang="en-US" sz="2400"/>
          </a:p>
        </p:txBody>
      </p:sp>
      <p:pic>
        <p:nvPicPr>
          <p:cNvPr id="68610" name="Picture 6" descr="10"/>
          <p:cNvPicPr>
            <a:picLocks noChangeAspect="1" noChangeArrowheads="1"/>
          </p:cNvPicPr>
          <p:nvPr/>
        </p:nvPicPr>
        <p:blipFill>
          <a:blip r:embed="rId3" cstate="print"/>
          <a:srcRect/>
          <a:stretch>
            <a:fillRect/>
          </a:stretch>
        </p:blipFill>
        <p:spPr bwMode="auto">
          <a:xfrm>
            <a:off x="1087967" y="1260475"/>
            <a:ext cx="9647767" cy="4286250"/>
          </a:xfrm>
          <a:prstGeom prst="rect">
            <a:avLst/>
          </a:prstGeom>
          <a:noFill/>
          <a:ln w="9525">
            <a:noFill/>
            <a:miter lim="800000"/>
            <a:headEnd/>
            <a:tailEnd/>
          </a:ln>
        </p:spPr>
      </p:pic>
      <p:sp>
        <p:nvSpPr>
          <p:cNvPr id="4" name="Rectangle 3">
            <a:extLst>
              <a:ext uri="{FF2B5EF4-FFF2-40B4-BE49-F238E27FC236}">
                <a16:creationId xmlns:a16="http://schemas.microsoft.com/office/drawing/2014/main" id="{AD737769-D195-3C4F-9845-E64EC2F91869}"/>
              </a:ext>
            </a:extLst>
          </p:cNvPr>
          <p:cNvSpPr txBox="1">
            <a:spLocks noChangeArrowheads="1"/>
          </p:cNvSpPr>
          <p:nvPr/>
        </p:nvSpPr>
        <p:spPr>
          <a:xfrm>
            <a:off x="131618" y="4645530"/>
            <a:ext cx="4637809" cy="180239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do we guarantee no cycles?</a:t>
            </a:r>
          </a:p>
          <a:p>
            <a:pPr lvl="1"/>
            <a:r>
              <a:rPr lang="en-US"/>
              <a:t>Allow only links to file not subdirectories</a:t>
            </a:r>
          </a:p>
          <a:p>
            <a:pPr lvl="1"/>
            <a:r>
              <a:rPr lang="en-US" b="1">
                <a:solidFill>
                  <a:srgbClr val="3366FF"/>
                </a:solidFill>
              </a:rPr>
              <a:t>Garbage collection</a:t>
            </a:r>
          </a:p>
          <a:p>
            <a:pPr lvl="1"/>
            <a:r>
              <a:rPr lang="en-US"/>
              <a:t>Every time a new link is added use a cycle detection algorithm to determine whether it is OK</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t>Solid-State Disks</a:t>
            </a:r>
          </a:p>
        </p:txBody>
      </p:sp>
      <p:sp>
        <p:nvSpPr>
          <p:cNvPr id="17410" name="Content Placeholder 2"/>
          <p:cNvSpPr>
            <a:spLocks noGrp="1"/>
          </p:cNvSpPr>
          <p:nvPr>
            <p:ph idx="1"/>
          </p:nvPr>
        </p:nvSpPr>
        <p:spPr/>
        <p:txBody>
          <a:bodyPr>
            <a:normAutofit lnSpcReduction="10000"/>
          </a:bodyPr>
          <a:lstStyle/>
          <a:p>
            <a:r>
              <a:rPr lang="en-US" dirty="0"/>
              <a:t>Nonvolatile memory used like a hard drive</a:t>
            </a:r>
          </a:p>
          <a:p>
            <a:pPr lvl="1"/>
            <a:r>
              <a:rPr lang="en-US" dirty="0"/>
              <a:t>Many technology variations</a:t>
            </a:r>
          </a:p>
          <a:p>
            <a:r>
              <a:rPr lang="en-US" dirty="0"/>
              <a:t>Can be more reliable than HDDs</a:t>
            </a:r>
          </a:p>
          <a:p>
            <a:r>
              <a:rPr lang="en-US" dirty="0"/>
              <a:t>More expensive per MB</a:t>
            </a:r>
          </a:p>
          <a:p>
            <a:r>
              <a:rPr lang="en-US" dirty="0"/>
              <a:t>Maybe have shorter life span </a:t>
            </a:r>
          </a:p>
          <a:p>
            <a:r>
              <a:rPr lang="en-US" dirty="0"/>
              <a:t>Less capacity</a:t>
            </a:r>
          </a:p>
          <a:p>
            <a:r>
              <a:rPr lang="en-US" dirty="0"/>
              <a:t>But much faster</a:t>
            </a:r>
          </a:p>
          <a:p>
            <a:r>
              <a:rPr lang="en-US" dirty="0"/>
              <a:t>Busses can be too slow -&gt; connect directly to PCI or M.2 for example</a:t>
            </a:r>
          </a:p>
          <a:p>
            <a:r>
              <a:rPr lang="en-US" dirty="0"/>
              <a:t>No moving parts, so no seek time or rotational latency</a:t>
            </a:r>
          </a:p>
        </p:txBody>
      </p:sp>
      <p:pic>
        <p:nvPicPr>
          <p:cNvPr id="3" name="Obrázok 2">
            <a:extLst>
              <a:ext uri="{FF2B5EF4-FFF2-40B4-BE49-F238E27FC236}">
                <a16:creationId xmlns:a16="http://schemas.microsoft.com/office/drawing/2014/main" id="{C9822729-D829-D94C-AD0A-69A06CFC7DFF}"/>
              </a:ext>
            </a:extLst>
          </p:cNvPr>
          <p:cNvPicPr>
            <a:picLocks noChangeAspect="1"/>
          </p:cNvPicPr>
          <p:nvPr/>
        </p:nvPicPr>
        <p:blipFill rotWithShape="1">
          <a:blip r:embed="rId3">
            <a:extLst>
              <a:ext uri="{28A0092B-C50C-407E-A947-70E740481C1C}">
                <a14:useLocalDpi xmlns:a14="http://schemas.microsoft.com/office/drawing/2010/main" val="0"/>
              </a:ext>
            </a:extLst>
          </a:blip>
          <a:srcRect l="4133" t="30038" r="4265" b="31035"/>
          <a:stretch/>
        </p:blipFill>
        <p:spPr>
          <a:xfrm>
            <a:off x="5475888" y="3149956"/>
            <a:ext cx="6388385" cy="17026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F278B49-E813-02C6-3FAE-86E49695A02D}"/>
              </a:ext>
            </a:extLst>
          </p:cNvPr>
          <p:cNvSpPr>
            <a:spLocks noGrp="1"/>
          </p:cNvSpPr>
          <p:nvPr>
            <p:ph type="title"/>
          </p:nvPr>
        </p:nvSpPr>
        <p:spPr/>
        <p:txBody>
          <a:bodyPr/>
          <a:lstStyle/>
          <a:p>
            <a:endParaRPr lang="sk-SK"/>
          </a:p>
        </p:txBody>
      </p:sp>
      <p:pic>
        <p:nvPicPr>
          <p:cNvPr id="6" name="Zástupný objekt pre obsah 5" descr="Obrázok, na ktorom je text, elektronika, snímka obrazovky, softvér&#10;&#10;Automaticky generovaný popis">
            <a:extLst>
              <a:ext uri="{FF2B5EF4-FFF2-40B4-BE49-F238E27FC236}">
                <a16:creationId xmlns:a16="http://schemas.microsoft.com/office/drawing/2014/main" id="{0EC52036-9CB3-6580-0E20-4471D8443B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357" t="16623" r="6638" b="46078"/>
          <a:stretch/>
        </p:blipFill>
        <p:spPr>
          <a:xfrm>
            <a:off x="389106" y="365125"/>
            <a:ext cx="11521549" cy="5375729"/>
          </a:xfrm>
        </p:spPr>
      </p:pic>
      <p:sp>
        <p:nvSpPr>
          <p:cNvPr id="4" name="BlokTextu 3">
            <a:extLst>
              <a:ext uri="{FF2B5EF4-FFF2-40B4-BE49-F238E27FC236}">
                <a16:creationId xmlns:a16="http://schemas.microsoft.com/office/drawing/2014/main" id="{ACA3126E-48E0-AF5C-086F-4B29AF859B7A}"/>
              </a:ext>
            </a:extLst>
          </p:cNvPr>
          <p:cNvSpPr txBox="1"/>
          <p:nvPr/>
        </p:nvSpPr>
        <p:spPr>
          <a:xfrm>
            <a:off x="389106" y="5846544"/>
            <a:ext cx="11072455" cy="646331"/>
          </a:xfrm>
          <a:prstGeom prst="rect">
            <a:avLst/>
          </a:prstGeom>
          <a:noFill/>
        </p:spPr>
        <p:txBody>
          <a:bodyPr wrap="none" rtlCol="0">
            <a:spAutoFit/>
          </a:bodyPr>
          <a:lstStyle/>
          <a:p>
            <a:r>
              <a:rPr lang="sk-SK" dirty="0"/>
              <a:t>Zdroj: </a:t>
            </a:r>
            <a:r>
              <a:rPr lang="sk-SK" dirty="0">
                <a:hlinkClick r:id="rId3"/>
              </a:rPr>
              <a:t>https://youtu.be/YslfY4W-NAg?si=SlEEKMHYX0EyFIAz</a:t>
            </a:r>
            <a:r>
              <a:rPr lang="sk-SK" dirty="0"/>
              <a:t> a </a:t>
            </a:r>
            <a:r>
              <a:rPr lang="sk-SK" dirty="0">
                <a:hlinkClick r:id="rId4"/>
              </a:rPr>
              <a:t>https://www.ugent.be/en/research/datamanagement</a:t>
            </a:r>
            <a:endParaRPr lang="sk-SK" dirty="0"/>
          </a:p>
          <a:p>
            <a:r>
              <a:rPr lang="sk-SK" dirty="0"/>
              <a:t> a </a:t>
            </a:r>
            <a:r>
              <a:rPr lang="sk-SK" dirty="0" err="1"/>
              <a:t>https</a:t>
            </a:r>
            <a:r>
              <a:rPr lang="sk-SK" dirty="0"/>
              <a:t>://</a:t>
            </a:r>
            <a:r>
              <a:rPr lang="sk-SK" dirty="0" err="1"/>
              <a:t>libraries.mit.edu</a:t>
            </a:r>
            <a:r>
              <a:rPr lang="sk-SK" dirty="0"/>
              <a:t>/</a:t>
            </a:r>
            <a:r>
              <a:rPr lang="sk-SK" dirty="0" err="1"/>
              <a:t>data</a:t>
            </a:r>
            <a:r>
              <a:rPr lang="sk-SK" dirty="0"/>
              <a:t>-management/</a:t>
            </a:r>
            <a:r>
              <a:rPr lang="sk-SK" dirty="0" err="1"/>
              <a:t>store</a:t>
            </a:r>
            <a:r>
              <a:rPr lang="sk-SK" dirty="0"/>
              <a:t>/</a:t>
            </a:r>
            <a:r>
              <a:rPr lang="sk-SK" dirty="0" err="1"/>
              <a:t>organize</a:t>
            </a:r>
            <a:r>
              <a:rPr lang="sk-SK" dirty="0"/>
              <a:t>/  </a:t>
            </a:r>
          </a:p>
        </p:txBody>
      </p:sp>
    </p:spTree>
    <p:extLst>
      <p:ext uri="{BB962C8B-B14F-4D97-AF65-F5344CB8AC3E}">
        <p14:creationId xmlns:p14="http://schemas.microsoft.com/office/powerpoint/2010/main" val="2346078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90340C4-E44B-3EBE-AE3D-29376F9F2D27}"/>
              </a:ext>
            </a:extLst>
          </p:cNvPr>
          <p:cNvSpPr>
            <a:spLocks noGrp="1"/>
          </p:cNvSpPr>
          <p:nvPr>
            <p:ph type="title"/>
          </p:nvPr>
        </p:nvSpPr>
        <p:spPr/>
        <p:txBody>
          <a:bodyPr/>
          <a:lstStyle/>
          <a:p>
            <a:endParaRPr lang="sk-SK"/>
          </a:p>
        </p:txBody>
      </p:sp>
      <p:pic>
        <p:nvPicPr>
          <p:cNvPr id="5" name="Zástupný objekt pre obsah 4" descr="Obrázok, na ktorom je text, elektronika, snímka obrazovky, softvér&#10;&#10;Automaticky generovaný popis">
            <a:extLst>
              <a:ext uri="{FF2B5EF4-FFF2-40B4-BE49-F238E27FC236}">
                <a16:creationId xmlns:a16="http://schemas.microsoft.com/office/drawing/2014/main" id="{90DC0656-53C7-484B-3D88-BF8B979FC50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299" t="16884" r="8519" b="41734"/>
          <a:stretch/>
        </p:blipFill>
        <p:spPr>
          <a:xfrm>
            <a:off x="261336" y="365125"/>
            <a:ext cx="11930664" cy="5965337"/>
          </a:xfrm>
        </p:spPr>
      </p:pic>
    </p:spTree>
    <p:extLst>
      <p:ext uri="{BB962C8B-B14F-4D97-AF65-F5344CB8AC3E}">
        <p14:creationId xmlns:p14="http://schemas.microsoft.com/office/powerpoint/2010/main" val="40511871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645C446-4825-D9B5-9C8F-E8CC89E152BC}"/>
              </a:ext>
            </a:extLst>
          </p:cNvPr>
          <p:cNvSpPr>
            <a:spLocks noGrp="1"/>
          </p:cNvSpPr>
          <p:nvPr>
            <p:ph type="title"/>
          </p:nvPr>
        </p:nvSpPr>
        <p:spPr/>
        <p:txBody>
          <a:bodyPr/>
          <a:lstStyle/>
          <a:p>
            <a:endParaRPr lang="sk-SK"/>
          </a:p>
        </p:txBody>
      </p:sp>
      <p:pic>
        <p:nvPicPr>
          <p:cNvPr id="5" name="Zástupný objekt pre obsah 4" descr="Obrázok, na ktorom je text, elektronika, snímka obrazovky, softvér&#10;&#10;Automaticky generovaný popis">
            <a:extLst>
              <a:ext uri="{FF2B5EF4-FFF2-40B4-BE49-F238E27FC236}">
                <a16:creationId xmlns:a16="http://schemas.microsoft.com/office/drawing/2014/main" id="{C85B34A1-824B-837C-34CB-1C727143587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631" t="16247" r="8850" b="41107"/>
          <a:stretch/>
        </p:blipFill>
        <p:spPr>
          <a:xfrm>
            <a:off x="441347" y="365125"/>
            <a:ext cx="11309306" cy="6127750"/>
          </a:xfrm>
        </p:spPr>
      </p:pic>
    </p:spTree>
    <p:extLst>
      <p:ext uri="{BB962C8B-B14F-4D97-AF65-F5344CB8AC3E}">
        <p14:creationId xmlns:p14="http://schemas.microsoft.com/office/powerpoint/2010/main" val="3868896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4F38C95-B00A-35B9-EE1B-186DD6BB0725}"/>
              </a:ext>
            </a:extLst>
          </p:cNvPr>
          <p:cNvSpPr>
            <a:spLocks noGrp="1"/>
          </p:cNvSpPr>
          <p:nvPr>
            <p:ph type="title"/>
          </p:nvPr>
        </p:nvSpPr>
        <p:spPr/>
        <p:txBody>
          <a:bodyPr/>
          <a:lstStyle/>
          <a:p>
            <a:endParaRPr lang="sk-SK"/>
          </a:p>
        </p:txBody>
      </p:sp>
      <p:pic>
        <p:nvPicPr>
          <p:cNvPr id="9" name="Zástupný objekt pre obsah 8" descr="Obrázok, na ktorom je text, elektronika, snímka obrazovky, softvér&#10;&#10;Automaticky generovaný popis">
            <a:extLst>
              <a:ext uri="{FF2B5EF4-FFF2-40B4-BE49-F238E27FC236}">
                <a16:creationId xmlns:a16="http://schemas.microsoft.com/office/drawing/2014/main" id="{C7DA1C56-C1CA-5355-D030-41F9CFCE6B0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254" t="15913" r="7809" b="40955"/>
          <a:stretch/>
        </p:blipFill>
        <p:spPr>
          <a:xfrm>
            <a:off x="83533" y="365125"/>
            <a:ext cx="11850213" cy="6127750"/>
          </a:xfrm>
        </p:spPr>
      </p:pic>
    </p:spTree>
    <p:extLst>
      <p:ext uri="{BB962C8B-B14F-4D97-AF65-F5344CB8AC3E}">
        <p14:creationId xmlns:p14="http://schemas.microsoft.com/office/powerpoint/2010/main" val="30577750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1291168" y="277813"/>
            <a:ext cx="10291233" cy="576262"/>
          </a:xfrm>
        </p:spPr>
        <p:txBody>
          <a:bodyPr>
            <a:normAutofit fontScale="90000"/>
          </a:bodyPr>
          <a:lstStyle/>
          <a:p>
            <a:pPr eaLnBrk="1" hangingPunct="1"/>
            <a:r>
              <a:rPr lang="en-US"/>
              <a:t>File System Mounting</a:t>
            </a:r>
          </a:p>
        </p:txBody>
      </p:sp>
      <p:sp>
        <p:nvSpPr>
          <p:cNvPr id="72706" name="Rectangle 3"/>
          <p:cNvSpPr>
            <a:spLocks noGrp="1" noChangeArrowheads="1"/>
          </p:cNvSpPr>
          <p:nvPr>
            <p:ph type="body" idx="1"/>
          </p:nvPr>
        </p:nvSpPr>
        <p:spPr>
          <a:xfrm>
            <a:off x="1075267" y="1233488"/>
            <a:ext cx="9095317" cy="3067050"/>
          </a:xfrm>
        </p:spPr>
        <p:txBody>
          <a:bodyPr/>
          <a:lstStyle/>
          <a:p>
            <a:r>
              <a:rPr lang="en-US" dirty="0"/>
              <a:t>A file system must be </a:t>
            </a:r>
            <a:r>
              <a:rPr lang="en-US" b="1" dirty="0">
                <a:solidFill>
                  <a:srgbClr val="3366FF"/>
                </a:solidFill>
              </a:rPr>
              <a:t>mounted</a:t>
            </a:r>
            <a:r>
              <a:rPr lang="en-US" dirty="0"/>
              <a:t> before it can be accessed</a:t>
            </a:r>
          </a:p>
          <a:p>
            <a:r>
              <a:rPr lang="en-US" dirty="0"/>
              <a:t>A unmounted file system (i.e., Fig. (b)) is mounted at a </a:t>
            </a:r>
            <a:r>
              <a:rPr lang="en-US" b="1" dirty="0">
                <a:solidFill>
                  <a:srgbClr val="3366FF"/>
                </a:solidFill>
              </a:rPr>
              <a:t>mount point</a:t>
            </a:r>
          </a:p>
        </p:txBody>
      </p:sp>
      <p:pic>
        <p:nvPicPr>
          <p:cNvPr id="72707" name="Picture 1" descr="11_14.pdf"/>
          <p:cNvPicPr>
            <a:picLocks noChangeAspect="1"/>
          </p:cNvPicPr>
          <p:nvPr/>
        </p:nvPicPr>
        <p:blipFill>
          <a:blip r:embed="rId3" cstate="print"/>
          <a:srcRect/>
          <a:stretch>
            <a:fillRect/>
          </a:stretch>
        </p:blipFill>
        <p:spPr bwMode="auto">
          <a:xfrm>
            <a:off x="1816100" y="2767013"/>
            <a:ext cx="8354484" cy="3629025"/>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en-US"/>
              <a:t>File Sharing</a:t>
            </a:r>
          </a:p>
        </p:txBody>
      </p:sp>
      <p:sp>
        <p:nvSpPr>
          <p:cNvPr id="76802" name="Rectangle 3"/>
          <p:cNvSpPr>
            <a:spLocks noGrp="1" noChangeArrowheads="1"/>
          </p:cNvSpPr>
          <p:nvPr>
            <p:ph type="body" idx="1"/>
          </p:nvPr>
        </p:nvSpPr>
        <p:spPr/>
        <p:txBody>
          <a:bodyPr>
            <a:normAutofit fontScale="85000" lnSpcReduction="20000"/>
          </a:bodyPr>
          <a:lstStyle/>
          <a:p>
            <a:r>
              <a:rPr lang="en-US" dirty="0"/>
              <a:t>Sharing of files on multi-user systems is desirable</a:t>
            </a:r>
            <a:br>
              <a:rPr lang="en-US" dirty="0"/>
            </a:br>
            <a:endParaRPr lang="en-US" dirty="0"/>
          </a:p>
          <a:p>
            <a:r>
              <a:rPr lang="en-US" dirty="0"/>
              <a:t>Sharing may be done through a </a:t>
            </a:r>
            <a:r>
              <a:rPr lang="en-US" b="1" dirty="0">
                <a:solidFill>
                  <a:srgbClr val="3366FF"/>
                </a:solidFill>
              </a:rPr>
              <a:t>protection</a:t>
            </a:r>
            <a:r>
              <a:rPr lang="en-US" dirty="0"/>
              <a:t> scheme</a:t>
            </a:r>
            <a:br>
              <a:rPr lang="en-US" dirty="0"/>
            </a:br>
            <a:endParaRPr lang="en-US" dirty="0"/>
          </a:p>
          <a:p>
            <a:r>
              <a:rPr lang="en-US" dirty="0"/>
              <a:t>On distributed systems, files may be shared across a network</a:t>
            </a:r>
            <a:br>
              <a:rPr lang="en-US" dirty="0"/>
            </a:br>
            <a:endParaRPr lang="en-US" dirty="0"/>
          </a:p>
          <a:p>
            <a:r>
              <a:rPr lang="en-US" dirty="0"/>
              <a:t>Network File System (NFS) is a common distributed file-sharing method</a:t>
            </a:r>
          </a:p>
          <a:p>
            <a:endParaRPr lang="en-US" dirty="0"/>
          </a:p>
          <a:p>
            <a:r>
              <a:rPr lang="en-US" dirty="0"/>
              <a:t>If multi-user system</a:t>
            </a:r>
          </a:p>
          <a:p>
            <a:pPr lvl="1"/>
            <a:r>
              <a:rPr lang="en-US" b="1" dirty="0">
                <a:solidFill>
                  <a:srgbClr val="3366FF"/>
                </a:solidFill>
              </a:rPr>
              <a:t>User IDs </a:t>
            </a:r>
            <a:r>
              <a:rPr lang="en-US" dirty="0"/>
              <a:t>identify users, allowing permissions and protections to be per-user</a:t>
            </a:r>
            <a:br>
              <a:rPr lang="en-US" dirty="0"/>
            </a:br>
            <a:r>
              <a:rPr lang="en-US" b="1" dirty="0">
                <a:solidFill>
                  <a:srgbClr val="3366FF"/>
                </a:solidFill>
              </a:rPr>
              <a:t>Group IDs </a:t>
            </a:r>
            <a:r>
              <a:rPr lang="en-US" dirty="0"/>
              <a:t>allow users to be in groups, permitting group access rights</a:t>
            </a:r>
          </a:p>
          <a:p>
            <a:pPr lvl="1"/>
            <a:r>
              <a:rPr lang="en-US" dirty="0"/>
              <a:t>Owner of a file / directory</a:t>
            </a:r>
          </a:p>
          <a:p>
            <a:pPr lvl="1"/>
            <a:r>
              <a:rPr lang="en-US" dirty="0"/>
              <a:t>Group of a file / directory</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842434" y="277813"/>
            <a:ext cx="11374967" cy="576262"/>
          </a:xfrm>
        </p:spPr>
        <p:txBody>
          <a:bodyPr>
            <a:normAutofit fontScale="90000"/>
          </a:bodyPr>
          <a:lstStyle/>
          <a:p>
            <a:pPr eaLnBrk="1" hangingPunct="1"/>
            <a:r>
              <a:rPr lang="en-US"/>
              <a:t>File Sharing – Remote File Systems</a:t>
            </a:r>
          </a:p>
        </p:txBody>
      </p:sp>
      <p:sp>
        <p:nvSpPr>
          <p:cNvPr id="78850" name="Rectangle 3"/>
          <p:cNvSpPr>
            <a:spLocks noGrp="1" noChangeArrowheads="1"/>
          </p:cNvSpPr>
          <p:nvPr>
            <p:ph type="body" idx="1"/>
          </p:nvPr>
        </p:nvSpPr>
        <p:spPr>
          <a:xfrm>
            <a:off x="1064684" y="1222376"/>
            <a:ext cx="10310283" cy="5275263"/>
          </a:xfrm>
        </p:spPr>
        <p:txBody>
          <a:bodyPr>
            <a:normAutofit fontScale="92500" lnSpcReduction="10000"/>
          </a:bodyPr>
          <a:lstStyle/>
          <a:p>
            <a:r>
              <a:rPr lang="en-US" dirty="0"/>
              <a:t>Uses networking to allow file system access between systems</a:t>
            </a:r>
          </a:p>
          <a:p>
            <a:pPr lvl="1"/>
            <a:r>
              <a:rPr lang="en-US" dirty="0"/>
              <a:t>Manually via programs like FTP</a:t>
            </a:r>
          </a:p>
          <a:p>
            <a:pPr lvl="1"/>
            <a:r>
              <a:rPr lang="en-US" dirty="0"/>
              <a:t>Automatically, seamlessly using </a:t>
            </a:r>
            <a:r>
              <a:rPr lang="en-US" b="1" dirty="0">
                <a:solidFill>
                  <a:srgbClr val="3366FF"/>
                </a:solidFill>
              </a:rPr>
              <a:t>distributed file systems</a:t>
            </a:r>
          </a:p>
          <a:p>
            <a:pPr lvl="1"/>
            <a:r>
              <a:rPr lang="en-US" dirty="0"/>
              <a:t>Semi automatically via the</a:t>
            </a:r>
            <a:r>
              <a:rPr lang="en-US" b="1" dirty="0">
                <a:solidFill>
                  <a:schemeClr val="tx2"/>
                </a:solidFill>
              </a:rPr>
              <a:t> </a:t>
            </a:r>
            <a:r>
              <a:rPr lang="en-US" b="1" dirty="0">
                <a:solidFill>
                  <a:srgbClr val="3366FF"/>
                </a:solidFill>
              </a:rPr>
              <a:t>world wide web</a:t>
            </a:r>
          </a:p>
          <a:p>
            <a:r>
              <a:rPr lang="en-US" b="1" dirty="0">
                <a:solidFill>
                  <a:srgbClr val="3366FF"/>
                </a:solidFill>
              </a:rPr>
              <a:t>Client-server </a:t>
            </a:r>
            <a:r>
              <a:rPr lang="en-US" dirty="0"/>
              <a:t>model allows clients to mount remote file systems from servers</a:t>
            </a:r>
          </a:p>
          <a:p>
            <a:pPr lvl="1"/>
            <a:r>
              <a:rPr lang="en-US" dirty="0"/>
              <a:t>Server can serve multiple clients</a:t>
            </a:r>
          </a:p>
          <a:p>
            <a:pPr lvl="1"/>
            <a:r>
              <a:rPr lang="en-US" dirty="0"/>
              <a:t>Client and user-on-client identification is insecure or complicated</a:t>
            </a:r>
          </a:p>
          <a:p>
            <a:pPr lvl="1"/>
            <a:r>
              <a:rPr lang="en-US" b="1" dirty="0">
                <a:solidFill>
                  <a:srgbClr val="3366FF"/>
                </a:solidFill>
              </a:rPr>
              <a:t>NFS</a:t>
            </a:r>
            <a:r>
              <a:rPr lang="en-US" dirty="0"/>
              <a:t> is standard UNIX client-server file sharing protocol</a:t>
            </a:r>
          </a:p>
          <a:p>
            <a:pPr lvl="1"/>
            <a:r>
              <a:rPr lang="en-US" b="1" dirty="0">
                <a:solidFill>
                  <a:srgbClr val="3366FF"/>
                </a:solidFill>
              </a:rPr>
              <a:t>CIFS</a:t>
            </a:r>
            <a:r>
              <a:rPr lang="en-US" dirty="0"/>
              <a:t> (</a:t>
            </a:r>
            <a:r>
              <a:rPr lang="sk-SK" dirty="0" err="1"/>
              <a:t>Common</a:t>
            </a:r>
            <a:r>
              <a:rPr lang="sk-SK" dirty="0"/>
              <a:t> Internet </a:t>
            </a:r>
            <a:r>
              <a:rPr lang="sk-SK" dirty="0" err="1"/>
              <a:t>File</a:t>
            </a:r>
            <a:r>
              <a:rPr lang="sk-SK" dirty="0"/>
              <a:t> </a:t>
            </a:r>
            <a:r>
              <a:rPr lang="sk-SK" dirty="0" err="1"/>
              <a:t>System</a:t>
            </a:r>
            <a:r>
              <a:rPr lang="en-US" dirty="0"/>
              <a:t>) is standard Windows protocol</a:t>
            </a:r>
          </a:p>
          <a:p>
            <a:pPr lvl="1"/>
            <a:r>
              <a:rPr lang="en-US" dirty="0"/>
              <a:t>Standard operating system file calls are translated into remote calls</a:t>
            </a:r>
          </a:p>
          <a:p>
            <a:r>
              <a:rPr lang="en-US" dirty="0"/>
              <a:t>Distributed Information Systems </a:t>
            </a:r>
            <a:r>
              <a:rPr lang="en-US" b="1" dirty="0"/>
              <a:t>(</a:t>
            </a:r>
            <a:r>
              <a:rPr lang="en-US" b="1" dirty="0">
                <a:solidFill>
                  <a:srgbClr val="3366FF"/>
                </a:solidFill>
              </a:rPr>
              <a:t>distributed naming services</a:t>
            </a:r>
            <a:r>
              <a:rPr lang="en-US" b="1" dirty="0"/>
              <a:t>)</a:t>
            </a:r>
            <a:r>
              <a:rPr lang="en-US" dirty="0"/>
              <a:t> such as LDAP, DNS, NIS, Active Directory implement unified access to information needed for remote computing</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a:xfrm>
            <a:off x="1064685" y="277813"/>
            <a:ext cx="10517716" cy="576262"/>
          </a:xfrm>
        </p:spPr>
        <p:txBody>
          <a:bodyPr>
            <a:normAutofit fontScale="90000"/>
          </a:bodyPr>
          <a:lstStyle/>
          <a:p>
            <a:pPr eaLnBrk="1" hangingPunct="1"/>
            <a:r>
              <a:rPr lang="en-US"/>
              <a:t>File Sharing – Failure Modes</a:t>
            </a:r>
          </a:p>
        </p:txBody>
      </p:sp>
      <p:sp>
        <p:nvSpPr>
          <p:cNvPr id="80898" name="Rectangle 3"/>
          <p:cNvSpPr>
            <a:spLocks noGrp="1" noChangeArrowheads="1"/>
          </p:cNvSpPr>
          <p:nvPr>
            <p:ph type="body" idx="1"/>
          </p:nvPr>
        </p:nvSpPr>
        <p:spPr>
          <a:xfrm>
            <a:off x="1075268" y="1233489"/>
            <a:ext cx="10265833" cy="4429125"/>
          </a:xfrm>
        </p:spPr>
        <p:txBody>
          <a:bodyPr>
            <a:normAutofit fontScale="92500" lnSpcReduction="20000"/>
          </a:bodyPr>
          <a:lstStyle/>
          <a:p>
            <a:r>
              <a:rPr lang="en-US" dirty="0"/>
              <a:t>All file systems have failure modes</a:t>
            </a:r>
          </a:p>
          <a:p>
            <a:pPr lvl="1"/>
            <a:r>
              <a:rPr lang="en-US" dirty="0"/>
              <a:t>For example corruption of directory structures or other non-user data, called </a:t>
            </a:r>
            <a:r>
              <a:rPr lang="en-US" b="1" dirty="0">
                <a:solidFill>
                  <a:srgbClr val="3366FF"/>
                </a:solidFill>
              </a:rPr>
              <a:t>metadata</a:t>
            </a:r>
          </a:p>
          <a:p>
            <a:pPr lvl="1"/>
            <a:endParaRPr lang="en-US" b="1" dirty="0">
              <a:solidFill>
                <a:srgbClr val="3366FF"/>
              </a:solidFill>
            </a:endParaRPr>
          </a:p>
          <a:p>
            <a:r>
              <a:rPr lang="en-US" b="1" dirty="0"/>
              <a:t>Remote file systems </a:t>
            </a:r>
            <a:r>
              <a:rPr lang="en-US" dirty="0"/>
              <a:t>add new failure modes, due to network failure, server failure</a:t>
            </a:r>
          </a:p>
          <a:p>
            <a:endParaRPr lang="en-US" dirty="0"/>
          </a:p>
          <a:p>
            <a:r>
              <a:rPr lang="en-US" dirty="0"/>
              <a:t>Recovery from failure can involve </a:t>
            </a:r>
            <a:r>
              <a:rPr lang="en-US" b="1" dirty="0">
                <a:solidFill>
                  <a:srgbClr val="3366FF"/>
                </a:solidFill>
              </a:rPr>
              <a:t>state information </a:t>
            </a:r>
            <a:r>
              <a:rPr lang="en-US" dirty="0"/>
              <a:t>about status of each remote request</a:t>
            </a:r>
          </a:p>
          <a:p>
            <a:endParaRPr lang="en-US" dirty="0"/>
          </a:p>
          <a:p>
            <a:r>
              <a:rPr lang="en-US" b="1" dirty="0">
                <a:solidFill>
                  <a:srgbClr val="3366FF"/>
                </a:solidFill>
              </a:rPr>
              <a:t>Stateless</a:t>
            </a:r>
            <a:r>
              <a:rPr lang="en-US" dirty="0"/>
              <a:t> protocols such as NFS v3 include all information in each request, allowing easy recovery but less security</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a:xfrm>
            <a:off x="819151" y="285751"/>
            <a:ext cx="11334749" cy="576263"/>
          </a:xfrm>
        </p:spPr>
        <p:txBody>
          <a:bodyPr>
            <a:normAutofit fontScale="90000"/>
          </a:bodyPr>
          <a:lstStyle/>
          <a:p>
            <a:pPr eaLnBrk="1" hangingPunct="1"/>
            <a:r>
              <a:rPr lang="en-US"/>
              <a:t>File Sharing – Consistency Semantics</a:t>
            </a:r>
          </a:p>
        </p:txBody>
      </p:sp>
      <p:sp>
        <p:nvSpPr>
          <p:cNvPr id="82946" name="Rectangle 3"/>
          <p:cNvSpPr>
            <a:spLocks noGrp="1" noChangeArrowheads="1"/>
          </p:cNvSpPr>
          <p:nvPr>
            <p:ph type="body" idx="1"/>
          </p:nvPr>
        </p:nvSpPr>
        <p:spPr>
          <a:xfrm>
            <a:off x="1075267" y="1363663"/>
            <a:ext cx="10316633" cy="5003800"/>
          </a:xfrm>
        </p:spPr>
        <p:txBody>
          <a:bodyPr/>
          <a:lstStyle/>
          <a:p>
            <a:r>
              <a:rPr lang="en-US"/>
              <a:t>Specify how multiple users are to access a shared file simultaneously</a:t>
            </a:r>
          </a:p>
          <a:p>
            <a:pPr lvl="1"/>
            <a:r>
              <a:rPr lang="en-US"/>
              <a:t>Similar to Ch 5 process synchronization algorithms</a:t>
            </a:r>
          </a:p>
          <a:p>
            <a:pPr lvl="2"/>
            <a:r>
              <a:rPr lang="en-US"/>
              <a:t>Tend to be less complex due to disk I/O and network latency (for remote file systems</a:t>
            </a:r>
          </a:p>
          <a:p>
            <a:pPr lvl="1"/>
            <a:r>
              <a:rPr lang="en-US"/>
              <a:t>Andrew File System (AFS) implemented complex remote file sharing semantics</a:t>
            </a:r>
          </a:p>
          <a:p>
            <a:pPr lvl="1"/>
            <a:r>
              <a:rPr lang="en-US"/>
              <a:t>Unix file system (UFS) implements:</a:t>
            </a:r>
          </a:p>
          <a:p>
            <a:pPr lvl="2"/>
            <a:r>
              <a:rPr lang="en-US"/>
              <a:t>Writes to an open file visible immediately to other users of the same open file</a:t>
            </a:r>
          </a:p>
          <a:p>
            <a:pPr lvl="2"/>
            <a:r>
              <a:rPr lang="en-US"/>
              <a:t>Sharing file pointer to allow multiple users to read and write concurrently</a:t>
            </a:r>
          </a:p>
          <a:p>
            <a:pPr lvl="1"/>
            <a:r>
              <a:rPr lang="en-US"/>
              <a:t>AFS has session semantics</a:t>
            </a:r>
          </a:p>
          <a:p>
            <a:pPr lvl="2"/>
            <a:r>
              <a:rPr lang="en-US"/>
              <a:t>Writes only visible to sessions starting after the file is closed</a:t>
            </a:r>
          </a:p>
          <a:p>
            <a:pPr lvl="2"/>
            <a:endParaRPr lang="en-US"/>
          </a:p>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p:txBody>
          <a:bodyPr/>
          <a:lstStyle/>
          <a:p>
            <a:pPr eaLnBrk="1" hangingPunct="1"/>
            <a:r>
              <a:rPr lang="en-US"/>
              <a:t>Protection</a:t>
            </a:r>
          </a:p>
        </p:txBody>
      </p:sp>
      <p:sp>
        <p:nvSpPr>
          <p:cNvPr id="84994" name="Rectangle 3"/>
          <p:cNvSpPr>
            <a:spLocks noGrp="1" noChangeArrowheads="1"/>
          </p:cNvSpPr>
          <p:nvPr>
            <p:ph type="body" idx="1"/>
          </p:nvPr>
        </p:nvSpPr>
        <p:spPr/>
        <p:txBody>
          <a:bodyPr>
            <a:normAutofit lnSpcReduction="10000"/>
          </a:bodyPr>
          <a:lstStyle/>
          <a:p>
            <a:r>
              <a:rPr lang="en-US"/>
              <a:t>File owner/creator should be able to control:</a:t>
            </a:r>
          </a:p>
          <a:p>
            <a:pPr lvl="1"/>
            <a:r>
              <a:rPr lang="en-US"/>
              <a:t>what can be done</a:t>
            </a:r>
          </a:p>
          <a:p>
            <a:pPr lvl="1"/>
            <a:r>
              <a:rPr lang="en-US"/>
              <a:t>by whom</a:t>
            </a:r>
            <a:br>
              <a:rPr lang="en-US"/>
            </a:br>
            <a:endParaRPr lang="en-US"/>
          </a:p>
          <a:p>
            <a:r>
              <a:rPr lang="en-US"/>
              <a:t>Types of access</a:t>
            </a:r>
          </a:p>
          <a:p>
            <a:pPr lvl="1"/>
            <a:r>
              <a:rPr lang="en-US" b="1"/>
              <a:t>Read</a:t>
            </a:r>
          </a:p>
          <a:p>
            <a:pPr lvl="1"/>
            <a:r>
              <a:rPr lang="en-US" b="1"/>
              <a:t>Write</a:t>
            </a:r>
          </a:p>
          <a:p>
            <a:pPr lvl="1"/>
            <a:r>
              <a:rPr lang="en-US" b="1"/>
              <a:t>Execute</a:t>
            </a:r>
          </a:p>
          <a:p>
            <a:pPr lvl="1"/>
            <a:r>
              <a:rPr lang="en-US" b="1"/>
              <a:t>Append</a:t>
            </a:r>
          </a:p>
          <a:p>
            <a:pPr lvl="1"/>
            <a:r>
              <a:rPr lang="en-US" b="1"/>
              <a:t>Delete</a:t>
            </a:r>
          </a:p>
          <a:p>
            <a:pPr lvl="1"/>
            <a:r>
              <a:rPr lang="en-US" b="1"/>
              <a:t>List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a:xfrm>
            <a:off x="1399822" y="277416"/>
            <a:ext cx="10182578" cy="576263"/>
          </a:xfrm>
        </p:spPr>
        <p:txBody>
          <a:bodyPr/>
          <a:lstStyle/>
          <a:p>
            <a:pPr eaLnBrk="1" hangingPunct="1"/>
            <a:r>
              <a:rPr lang="en-US" sz="3300" dirty="0"/>
              <a:t>Magnetic Tape</a:t>
            </a:r>
          </a:p>
        </p:txBody>
      </p:sp>
      <p:sp>
        <p:nvSpPr>
          <p:cNvPr id="18434" name="Rectangle 3"/>
          <p:cNvSpPr>
            <a:spLocks noGrp="1" noChangeArrowheads="1"/>
          </p:cNvSpPr>
          <p:nvPr>
            <p:ph type="body" idx="1"/>
          </p:nvPr>
        </p:nvSpPr>
        <p:spPr>
          <a:xfrm>
            <a:off x="838200" y="1145628"/>
            <a:ext cx="6967483" cy="5031335"/>
          </a:xfrm>
        </p:spPr>
        <p:txBody>
          <a:bodyPr vert="horz" lIns="91440" tIns="45720" rIns="91440" bIns="45720" rtlCol="0" anchor="t">
            <a:normAutofit fontScale="85000" lnSpcReduction="20000"/>
          </a:bodyPr>
          <a:lstStyle/>
          <a:p>
            <a:r>
              <a:rPr lang="en-US" dirty="0"/>
              <a:t>Was early secondary-storage medium</a:t>
            </a:r>
          </a:p>
          <a:p>
            <a:pPr lvl="1"/>
            <a:r>
              <a:rPr lang="en-US" dirty="0"/>
              <a:t>Evolved from open spools to cartridges</a:t>
            </a:r>
          </a:p>
          <a:p>
            <a:r>
              <a:rPr lang="en-US" dirty="0"/>
              <a:t>Relatively permanent and holds large quantities of data</a:t>
            </a:r>
          </a:p>
          <a:p>
            <a:r>
              <a:rPr lang="en-US" dirty="0"/>
              <a:t>Access time slow</a:t>
            </a:r>
          </a:p>
          <a:p>
            <a:r>
              <a:rPr lang="en-US" dirty="0"/>
              <a:t>Random access ~1000 times slower than disk</a:t>
            </a:r>
          </a:p>
          <a:p>
            <a:r>
              <a:rPr lang="en-US" dirty="0"/>
              <a:t>Mainly</a:t>
            </a:r>
            <a:r>
              <a:rPr lang="en-US" b="1" dirty="0"/>
              <a:t> used for archive</a:t>
            </a:r>
            <a:r>
              <a:rPr lang="en-US" dirty="0"/>
              <a:t>, storage of infrequently-used data, transfer medium between systems</a:t>
            </a:r>
          </a:p>
          <a:p>
            <a:r>
              <a:rPr lang="en-US" dirty="0"/>
              <a:t>Kept in spool and wound or rewound past read-write head</a:t>
            </a:r>
          </a:p>
          <a:p>
            <a:r>
              <a:rPr lang="en-US" dirty="0"/>
              <a:t>Once data under head, transfer rates comparable to disk</a:t>
            </a:r>
          </a:p>
          <a:p>
            <a:pPr lvl="1"/>
            <a:r>
              <a:rPr lang="en-US" dirty="0"/>
              <a:t>140MB/sec and greater</a:t>
            </a:r>
          </a:p>
          <a:p>
            <a:r>
              <a:rPr lang="en-US" dirty="0"/>
              <a:t>200GB to 1.5TB typical storage</a:t>
            </a:r>
          </a:p>
          <a:p>
            <a:r>
              <a:rPr lang="en-US" dirty="0"/>
              <a:t>Common technologies are LTO-{3,4,5} and T10000</a:t>
            </a:r>
          </a:p>
        </p:txBody>
      </p:sp>
      <p:pic>
        <p:nvPicPr>
          <p:cNvPr id="3" name="Obrázok 2">
            <a:extLst>
              <a:ext uri="{FF2B5EF4-FFF2-40B4-BE49-F238E27FC236}">
                <a16:creationId xmlns:a16="http://schemas.microsoft.com/office/drawing/2014/main" id="{9848D727-6CD9-0D45-B8E4-7F61B148F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4359" y="1145628"/>
            <a:ext cx="4064000" cy="41529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pPr eaLnBrk="1" hangingPunct="1"/>
            <a:r>
              <a:rPr lang="en-US"/>
              <a:t>Access Lists and Groups</a:t>
            </a:r>
          </a:p>
        </p:txBody>
      </p:sp>
      <p:sp>
        <p:nvSpPr>
          <p:cNvPr id="87042" name="Rectangle 3"/>
          <p:cNvSpPr>
            <a:spLocks noGrp="1" noChangeArrowheads="1"/>
          </p:cNvSpPr>
          <p:nvPr>
            <p:ph type="body" idx="1"/>
          </p:nvPr>
        </p:nvSpPr>
        <p:spPr>
          <a:xfrm>
            <a:off x="1075267" y="1233488"/>
            <a:ext cx="9789584" cy="3575050"/>
          </a:xfrm>
        </p:spPr>
        <p:txBody>
          <a:bodyPr>
            <a:normAutofit fontScale="92500" lnSpcReduction="20000"/>
          </a:bodyPr>
          <a:lstStyle/>
          <a:p>
            <a:pPr>
              <a:lnSpc>
                <a:spcPct val="90000"/>
              </a:lnSpc>
              <a:tabLst>
                <a:tab pos="1833563" algn="l"/>
                <a:tab pos="4459288" algn="l"/>
                <a:tab pos="5195888" algn="l"/>
                <a:tab pos="5888038" algn="l"/>
              </a:tabLst>
            </a:pPr>
            <a:r>
              <a:rPr lang="en-US"/>
              <a:t>Mode of access:  read, write, execute</a:t>
            </a:r>
          </a:p>
          <a:p>
            <a:pPr>
              <a:lnSpc>
                <a:spcPct val="90000"/>
              </a:lnSpc>
              <a:tabLst>
                <a:tab pos="1833563" algn="l"/>
                <a:tab pos="4459288" algn="l"/>
                <a:tab pos="5195888" algn="l"/>
                <a:tab pos="5888038" algn="l"/>
              </a:tabLst>
            </a:pPr>
            <a:r>
              <a:rPr lang="en-US"/>
              <a:t>Three classes of users on Unix / Linux</a:t>
            </a:r>
          </a:p>
          <a:p>
            <a:pPr>
              <a:lnSpc>
                <a:spcPct val="90000"/>
              </a:lnSpc>
              <a:spcBef>
                <a:spcPct val="10000"/>
              </a:spcBef>
              <a:buFont typeface="Monotype Sorts" pitchFamily="-84" charset="2"/>
              <a:buNone/>
              <a:tabLst>
                <a:tab pos="1833563" algn="l"/>
                <a:tab pos="4459288" algn="l"/>
                <a:tab pos="5195888" algn="l"/>
                <a:tab pos="5888038" algn="l"/>
              </a:tabLst>
            </a:pPr>
            <a:r>
              <a:rPr lang="en-US" sz="1600"/>
              <a:t>	</a:t>
            </a:r>
            <a:r>
              <a:rPr lang="en-US" sz="800"/>
              <a:t>	</a:t>
            </a:r>
            <a:r>
              <a:rPr lang="en-US" sz="1600"/>
              <a:t>			RWX</a:t>
            </a:r>
          </a:p>
          <a:p>
            <a:pPr>
              <a:lnSpc>
                <a:spcPct val="90000"/>
              </a:lnSpc>
              <a:spcBef>
                <a:spcPct val="10000"/>
              </a:spcBef>
              <a:buFont typeface="Monotype Sorts" pitchFamily="-84" charset="2"/>
              <a:buNone/>
              <a:tabLst>
                <a:tab pos="1833563" algn="l"/>
                <a:tab pos="4459288" algn="l"/>
                <a:tab pos="5195888" algn="l"/>
                <a:tab pos="5888038" algn="l"/>
              </a:tabLst>
            </a:pPr>
            <a:r>
              <a:rPr lang="en-US" sz="1600"/>
              <a:t>		a) </a:t>
            </a:r>
            <a:r>
              <a:rPr lang="en-US" sz="1600" b="1"/>
              <a:t>owner access</a:t>
            </a:r>
            <a:r>
              <a:rPr lang="en-US" sz="1600"/>
              <a:t> 	7	</a:t>
            </a:r>
            <a:r>
              <a:rPr lang="en-US" sz="1600">
                <a:sym typeface="Symbol" pitchFamily="18" charset="2"/>
              </a:rPr>
              <a:t>	1 1 1</a:t>
            </a:r>
            <a:br>
              <a:rPr lang="en-US" sz="1600">
                <a:sym typeface="Symbol" pitchFamily="18" charset="2"/>
              </a:rPr>
            </a:br>
            <a:r>
              <a:rPr lang="en-US" sz="1600">
                <a:sym typeface="Symbol" pitchFamily="18" charset="2"/>
              </a:rPr>
              <a:t>				RWX</a:t>
            </a:r>
          </a:p>
          <a:p>
            <a:pPr>
              <a:lnSpc>
                <a:spcPct val="90000"/>
              </a:lnSpc>
              <a:spcBef>
                <a:spcPct val="10000"/>
              </a:spcBef>
              <a:buFont typeface="Monotype Sorts" pitchFamily="-84" charset="2"/>
              <a:buNone/>
              <a:tabLst>
                <a:tab pos="1833563" algn="l"/>
                <a:tab pos="4459288" algn="l"/>
                <a:tab pos="5195888" algn="l"/>
                <a:tab pos="5888038" algn="l"/>
              </a:tabLst>
            </a:pPr>
            <a:r>
              <a:rPr lang="en-US" sz="1600">
                <a:sym typeface="Symbol" pitchFamily="18" charset="2"/>
              </a:rPr>
              <a:t>		b) </a:t>
            </a:r>
            <a:r>
              <a:rPr lang="en-US" sz="1600" b="1">
                <a:sym typeface="Symbol" pitchFamily="18" charset="2"/>
              </a:rPr>
              <a:t>group access</a:t>
            </a:r>
            <a:r>
              <a:rPr lang="en-US" sz="1600">
                <a:sym typeface="Symbol" pitchFamily="18" charset="2"/>
              </a:rPr>
              <a:t> 	6	 	1 1 0</a:t>
            </a:r>
          </a:p>
          <a:p>
            <a:pPr>
              <a:lnSpc>
                <a:spcPct val="90000"/>
              </a:lnSpc>
              <a:spcBef>
                <a:spcPct val="10000"/>
              </a:spcBef>
              <a:buFont typeface="Monotype Sorts" pitchFamily="-84" charset="2"/>
              <a:buNone/>
              <a:tabLst>
                <a:tab pos="1833563" algn="l"/>
                <a:tab pos="4459288" algn="l"/>
                <a:tab pos="5195888" algn="l"/>
                <a:tab pos="5888038" algn="l"/>
              </a:tabLst>
            </a:pPr>
            <a:r>
              <a:rPr lang="en-US" sz="1600">
                <a:sym typeface="Symbol" pitchFamily="18" charset="2"/>
              </a:rPr>
              <a:t>					RWX</a:t>
            </a:r>
          </a:p>
          <a:p>
            <a:pPr>
              <a:lnSpc>
                <a:spcPct val="90000"/>
              </a:lnSpc>
              <a:spcBef>
                <a:spcPct val="10000"/>
              </a:spcBef>
              <a:buFont typeface="Monotype Sorts" pitchFamily="-84" charset="2"/>
              <a:buNone/>
              <a:tabLst>
                <a:tab pos="1833563" algn="l"/>
                <a:tab pos="4459288" algn="l"/>
                <a:tab pos="5195888" algn="l"/>
                <a:tab pos="5888038" algn="l"/>
              </a:tabLst>
            </a:pPr>
            <a:r>
              <a:rPr lang="en-US" sz="1600">
                <a:sym typeface="Symbol" pitchFamily="18" charset="2"/>
              </a:rPr>
              <a:t>		c) </a:t>
            </a:r>
            <a:r>
              <a:rPr lang="en-US" sz="1600" b="1">
                <a:sym typeface="Symbol" pitchFamily="18" charset="2"/>
              </a:rPr>
              <a:t>public access</a:t>
            </a:r>
            <a:r>
              <a:rPr lang="en-US" sz="1600">
                <a:sym typeface="Symbol" pitchFamily="18" charset="2"/>
              </a:rPr>
              <a:t>	1	 	0 0 1</a:t>
            </a:r>
          </a:p>
          <a:p>
            <a:pPr>
              <a:lnSpc>
                <a:spcPct val="90000"/>
              </a:lnSpc>
              <a:tabLst>
                <a:tab pos="1833563" algn="l"/>
                <a:tab pos="4459288" algn="l"/>
                <a:tab pos="5195888" algn="l"/>
                <a:tab pos="5888038" algn="l"/>
              </a:tabLst>
            </a:pPr>
            <a:r>
              <a:rPr lang="en-US">
                <a:sym typeface="Symbol" pitchFamily="18" charset="2"/>
              </a:rPr>
              <a:t>Ask manager to create a group (unique name), say G, and add some users to the group.</a:t>
            </a:r>
          </a:p>
          <a:p>
            <a:pPr>
              <a:lnSpc>
                <a:spcPct val="90000"/>
              </a:lnSpc>
              <a:tabLst>
                <a:tab pos="1833563" algn="l"/>
                <a:tab pos="4459288" algn="l"/>
                <a:tab pos="5195888" algn="l"/>
                <a:tab pos="5888038" algn="l"/>
              </a:tabLst>
            </a:pPr>
            <a:r>
              <a:rPr lang="en-US">
                <a:sym typeface="Symbol" pitchFamily="18" charset="2"/>
              </a:rPr>
              <a:t>For a particular file (say </a:t>
            </a:r>
            <a:r>
              <a:rPr lang="en-US" i="1">
                <a:sym typeface="Symbol" pitchFamily="18" charset="2"/>
              </a:rPr>
              <a:t>game</a:t>
            </a:r>
            <a:r>
              <a:rPr lang="en-US">
                <a:sym typeface="Symbol" pitchFamily="18" charset="2"/>
              </a:rPr>
              <a:t>) or subdirectory, define an appropriate access.</a:t>
            </a:r>
          </a:p>
        </p:txBody>
      </p:sp>
      <p:sp>
        <p:nvSpPr>
          <p:cNvPr id="87043" name="Text Box 4"/>
          <p:cNvSpPr txBox="1">
            <a:spLocks noChangeArrowheads="1"/>
          </p:cNvSpPr>
          <p:nvPr/>
        </p:nvSpPr>
        <p:spPr bwMode="auto">
          <a:xfrm>
            <a:off x="4633843" y="4883558"/>
            <a:ext cx="638315" cy="276999"/>
          </a:xfrm>
          <a:prstGeom prst="rect">
            <a:avLst/>
          </a:prstGeom>
          <a:noFill/>
          <a:ln w="9525">
            <a:noFill/>
            <a:miter lim="800000"/>
            <a:headEnd/>
            <a:tailEnd/>
          </a:ln>
        </p:spPr>
        <p:txBody>
          <a:bodyPr wrap="none" anchor="ctr">
            <a:spAutoFit/>
          </a:bodyPr>
          <a:lstStyle/>
          <a:p>
            <a:pPr algn="ctr">
              <a:spcBef>
                <a:spcPct val="50000"/>
              </a:spcBef>
            </a:pPr>
            <a:r>
              <a:rPr lang="en-US" sz="1200" b="1">
                <a:latin typeface="Helvetica" pitchFamily="-84" charset="0"/>
              </a:rPr>
              <a:t>owner</a:t>
            </a:r>
          </a:p>
        </p:txBody>
      </p:sp>
      <p:sp>
        <p:nvSpPr>
          <p:cNvPr id="87044" name="Text Box 5"/>
          <p:cNvSpPr txBox="1">
            <a:spLocks noChangeArrowheads="1"/>
          </p:cNvSpPr>
          <p:nvPr/>
        </p:nvSpPr>
        <p:spPr bwMode="auto">
          <a:xfrm>
            <a:off x="5500167" y="4883558"/>
            <a:ext cx="622285" cy="276999"/>
          </a:xfrm>
          <a:prstGeom prst="rect">
            <a:avLst/>
          </a:prstGeom>
          <a:noFill/>
          <a:ln w="9525">
            <a:noFill/>
            <a:miter lim="800000"/>
            <a:headEnd/>
            <a:tailEnd/>
          </a:ln>
        </p:spPr>
        <p:txBody>
          <a:bodyPr wrap="none" anchor="ctr">
            <a:spAutoFit/>
          </a:bodyPr>
          <a:lstStyle/>
          <a:p>
            <a:pPr algn="ctr">
              <a:spcBef>
                <a:spcPct val="50000"/>
              </a:spcBef>
            </a:pPr>
            <a:r>
              <a:rPr lang="en-US" sz="1200" b="1">
                <a:latin typeface="Helvetica" pitchFamily="-84" charset="0"/>
              </a:rPr>
              <a:t>group</a:t>
            </a:r>
          </a:p>
        </p:txBody>
      </p:sp>
      <p:sp>
        <p:nvSpPr>
          <p:cNvPr id="87045" name="Text Box 6"/>
          <p:cNvSpPr txBox="1">
            <a:spLocks noChangeArrowheads="1"/>
          </p:cNvSpPr>
          <p:nvPr/>
        </p:nvSpPr>
        <p:spPr bwMode="auto">
          <a:xfrm>
            <a:off x="6487241" y="4883558"/>
            <a:ext cx="639919" cy="276999"/>
          </a:xfrm>
          <a:prstGeom prst="rect">
            <a:avLst/>
          </a:prstGeom>
          <a:noFill/>
          <a:ln w="9525">
            <a:noFill/>
            <a:miter lim="800000"/>
            <a:headEnd/>
            <a:tailEnd/>
          </a:ln>
        </p:spPr>
        <p:txBody>
          <a:bodyPr wrap="none" anchor="ctr">
            <a:spAutoFit/>
          </a:bodyPr>
          <a:lstStyle/>
          <a:p>
            <a:pPr algn="ctr">
              <a:spcBef>
                <a:spcPct val="50000"/>
              </a:spcBef>
            </a:pPr>
            <a:r>
              <a:rPr lang="en-US" sz="1200" b="1">
                <a:latin typeface="Helvetica" pitchFamily="-84" charset="0"/>
              </a:rPr>
              <a:t>public</a:t>
            </a:r>
          </a:p>
        </p:txBody>
      </p:sp>
      <p:sp>
        <p:nvSpPr>
          <p:cNvPr id="87046" name="Text Box 7"/>
          <p:cNvSpPr txBox="1">
            <a:spLocks noChangeArrowheads="1"/>
          </p:cNvSpPr>
          <p:nvPr/>
        </p:nvSpPr>
        <p:spPr bwMode="auto">
          <a:xfrm>
            <a:off x="4715086" y="5397908"/>
            <a:ext cx="689612" cy="276999"/>
          </a:xfrm>
          <a:prstGeom prst="rect">
            <a:avLst/>
          </a:prstGeom>
          <a:noFill/>
          <a:ln w="9525">
            <a:noFill/>
            <a:miter lim="800000"/>
            <a:headEnd/>
            <a:tailEnd/>
          </a:ln>
        </p:spPr>
        <p:txBody>
          <a:bodyPr wrap="none" anchor="ctr">
            <a:spAutoFit/>
          </a:bodyPr>
          <a:lstStyle/>
          <a:p>
            <a:pPr algn="ctr">
              <a:spcBef>
                <a:spcPct val="50000"/>
              </a:spcBef>
            </a:pPr>
            <a:r>
              <a:rPr lang="en-US" sz="1200" b="1">
                <a:latin typeface="Helvetica" pitchFamily="-84" charset="0"/>
              </a:rPr>
              <a:t>chmod</a:t>
            </a:r>
          </a:p>
        </p:txBody>
      </p:sp>
      <p:sp>
        <p:nvSpPr>
          <p:cNvPr id="87047" name="Text Box 8"/>
          <p:cNvSpPr txBox="1">
            <a:spLocks noChangeArrowheads="1"/>
          </p:cNvSpPr>
          <p:nvPr/>
        </p:nvSpPr>
        <p:spPr bwMode="auto">
          <a:xfrm>
            <a:off x="5549204" y="5397908"/>
            <a:ext cx="439544" cy="276999"/>
          </a:xfrm>
          <a:prstGeom prst="rect">
            <a:avLst/>
          </a:prstGeom>
          <a:noFill/>
          <a:ln w="9525">
            <a:noFill/>
            <a:miter lim="800000"/>
            <a:headEnd/>
            <a:tailEnd/>
          </a:ln>
        </p:spPr>
        <p:txBody>
          <a:bodyPr wrap="none" anchor="ctr">
            <a:spAutoFit/>
          </a:bodyPr>
          <a:lstStyle/>
          <a:p>
            <a:pPr algn="ctr">
              <a:spcBef>
                <a:spcPct val="50000"/>
              </a:spcBef>
            </a:pPr>
            <a:r>
              <a:rPr lang="en-US" sz="1200" b="1">
                <a:latin typeface="Helvetica" pitchFamily="-84" charset="0"/>
              </a:rPr>
              <a:t>761</a:t>
            </a:r>
          </a:p>
        </p:txBody>
      </p:sp>
      <p:sp>
        <p:nvSpPr>
          <p:cNvPr id="87048" name="Text Box 9"/>
          <p:cNvSpPr txBox="1">
            <a:spLocks noChangeArrowheads="1"/>
          </p:cNvSpPr>
          <p:nvPr/>
        </p:nvSpPr>
        <p:spPr bwMode="auto">
          <a:xfrm>
            <a:off x="6205459" y="5397908"/>
            <a:ext cx="585417" cy="276999"/>
          </a:xfrm>
          <a:prstGeom prst="rect">
            <a:avLst/>
          </a:prstGeom>
          <a:noFill/>
          <a:ln w="9525">
            <a:noFill/>
            <a:miter lim="800000"/>
            <a:headEnd/>
            <a:tailEnd/>
          </a:ln>
        </p:spPr>
        <p:txBody>
          <a:bodyPr wrap="none" anchor="ctr">
            <a:spAutoFit/>
          </a:bodyPr>
          <a:lstStyle/>
          <a:p>
            <a:pPr algn="ctr">
              <a:spcBef>
                <a:spcPct val="50000"/>
              </a:spcBef>
            </a:pPr>
            <a:r>
              <a:rPr lang="en-US" sz="1200" b="1">
                <a:latin typeface="Helvetica" pitchFamily="-84" charset="0"/>
              </a:rPr>
              <a:t>game</a:t>
            </a:r>
          </a:p>
        </p:txBody>
      </p:sp>
      <p:sp>
        <p:nvSpPr>
          <p:cNvPr id="87049" name="Line 10"/>
          <p:cNvSpPr>
            <a:spLocks noChangeShapeType="1"/>
          </p:cNvSpPr>
          <p:nvPr/>
        </p:nvSpPr>
        <p:spPr bwMode="auto">
          <a:xfrm>
            <a:off x="4982634" y="5065714"/>
            <a:ext cx="615951" cy="331787"/>
          </a:xfrm>
          <a:prstGeom prst="line">
            <a:avLst/>
          </a:prstGeom>
          <a:noFill/>
          <a:ln w="9525">
            <a:solidFill>
              <a:schemeClr val="tx1"/>
            </a:solidFill>
            <a:round/>
            <a:headEnd/>
            <a:tailEnd/>
          </a:ln>
        </p:spPr>
        <p:txBody>
          <a:bodyPr wrap="none" anchor="ctr"/>
          <a:lstStyle/>
          <a:p>
            <a:endParaRPr lang="sk-SK"/>
          </a:p>
        </p:txBody>
      </p:sp>
      <p:sp>
        <p:nvSpPr>
          <p:cNvPr id="87050" name="Line 11"/>
          <p:cNvSpPr>
            <a:spLocks noChangeShapeType="1"/>
          </p:cNvSpPr>
          <p:nvPr/>
        </p:nvSpPr>
        <p:spPr bwMode="auto">
          <a:xfrm>
            <a:off x="5791200" y="5108575"/>
            <a:ext cx="0" cy="274638"/>
          </a:xfrm>
          <a:prstGeom prst="line">
            <a:avLst/>
          </a:prstGeom>
          <a:noFill/>
          <a:ln w="9525">
            <a:solidFill>
              <a:schemeClr val="tx1"/>
            </a:solidFill>
            <a:round/>
            <a:headEnd/>
            <a:tailEnd/>
          </a:ln>
        </p:spPr>
        <p:txBody>
          <a:bodyPr wrap="none" anchor="ctr"/>
          <a:lstStyle/>
          <a:p>
            <a:endParaRPr lang="sk-SK"/>
          </a:p>
        </p:txBody>
      </p:sp>
      <p:sp>
        <p:nvSpPr>
          <p:cNvPr id="87051" name="Line 12"/>
          <p:cNvSpPr>
            <a:spLocks noChangeShapeType="1"/>
          </p:cNvSpPr>
          <p:nvPr/>
        </p:nvSpPr>
        <p:spPr bwMode="auto">
          <a:xfrm flipH="1">
            <a:off x="5992285" y="5080001"/>
            <a:ext cx="800100" cy="346075"/>
          </a:xfrm>
          <a:prstGeom prst="line">
            <a:avLst/>
          </a:prstGeom>
          <a:noFill/>
          <a:ln w="9525">
            <a:solidFill>
              <a:schemeClr val="tx1"/>
            </a:solidFill>
            <a:round/>
            <a:headEnd/>
            <a:tailEnd/>
          </a:ln>
        </p:spPr>
        <p:txBody>
          <a:bodyPr wrap="none" anchor="ctr"/>
          <a:lstStyle/>
          <a:p>
            <a:endParaRPr lang="sk-SK"/>
          </a:p>
        </p:txBody>
      </p:sp>
      <p:sp>
        <p:nvSpPr>
          <p:cNvPr id="87052" name="Rectangle 13"/>
          <p:cNvSpPr>
            <a:spLocks noChangeArrowheads="1"/>
          </p:cNvSpPr>
          <p:nvPr/>
        </p:nvSpPr>
        <p:spPr bwMode="auto">
          <a:xfrm>
            <a:off x="1064684" y="5643564"/>
            <a:ext cx="9372600" cy="808037"/>
          </a:xfrm>
          <a:prstGeom prst="rect">
            <a:avLst/>
          </a:prstGeom>
          <a:noFill/>
          <a:ln w="9525">
            <a:noFill/>
            <a:miter lim="800000"/>
            <a:headEnd/>
            <a:tailEnd/>
          </a:ln>
        </p:spPr>
        <p:txBody>
          <a:bodyPr/>
          <a:lstStyle/>
          <a:p>
            <a:pPr marL="342900" indent="-342900">
              <a:spcBef>
                <a:spcPct val="20000"/>
              </a:spcBef>
              <a:buClr>
                <a:schemeClr val="folHlink"/>
              </a:buClr>
              <a:buFont typeface="Monotype Sorts" pitchFamily="-84" charset="2"/>
              <a:buNone/>
              <a:tabLst>
                <a:tab pos="1833563" algn="l"/>
                <a:tab pos="4459288" algn="l"/>
                <a:tab pos="5195888" algn="l"/>
                <a:tab pos="5888038" algn="l"/>
              </a:tabLst>
            </a:pPr>
            <a:r>
              <a:rPr kumimoji="1" lang="en-US">
                <a:latin typeface="Arial" pitchFamily="34" charset="0"/>
                <a:sym typeface="Symbol" pitchFamily="18" charset="2"/>
              </a:rPr>
              <a:t>Attach a group to a file</a:t>
            </a:r>
            <a:br>
              <a:rPr kumimoji="1" lang="en-US">
                <a:latin typeface="Arial" pitchFamily="34" charset="0"/>
                <a:sym typeface="Symbol" pitchFamily="18" charset="2"/>
              </a:rPr>
            </a:br>
            <a:r>
              <a:rPr kumimoji="1" lang="en-US">
                <a:latin typeface="Arial" pitchFamily="34" charset="0"/>
                <a:sym typeface="Symbol" pitchFamily="18" charset="2"/>
              </a:rPr>
              <a:t>	         </a:t>
            </a:r>
            <a:r>
              <a:rPr kumimoji="1" lang="en-US" b="1">
                <a:latin typeface="Courier New" pitchFamily="49" charset="0"/>
                <a:cs typeface="Courier New" pitchFamily="49" charset="0"/>
                <a:sym typeface="Symbol" pitchFamily="18" charset="2"/>
              </a:rPr>
              <a:t>chgrp     G    game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a:xfrm>
            <a:off x="1100667" y="258763"/>
            <a:ext cx="10769600" cy="609600"/>
          </a:xfrm>
        </p:spPr>
        <p:txBody>
          <a:bodyPr/>
          <a:lstStyle/>
          <a:p>
            <a:pPr eaLnBrk="1" hangingPunct="1"/>
            <a:r>
              <a:rPr lang="en-US" sz="2800" dirty="0"/>
              <a:t>Windows 10 Access-Control List Management</a:t>
            </a:r>
          </a:p>
        </p:txBody>
      </p:sp>
      <p:pic>
        <p:nvPicPr>
          <p:cNvPr id="3" name="Obrázok 2" descr="Obrázok, na ktorom je text&#10;&#10;Automaticky generovaný popis">
            <a:extLst>
              <a:ext uri="{FF2B5EF4-FFF2-40B4-BE49-F238E27FC236}">
                <a16:creationId xmlns:a16="http://schemas.microsoft.com/office/drawing/2014/main" id="{E19128B9-F909-0249-9AA0-940FE2818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944" y="868363"/>
            <a:ext cx="4055062" cy="5786437"/>
          </a:xfrm>
          <a:prstGeom prst="rect">
            <a:avLst/>
          </a:prstGeom>
        </p:spPr>
      </p:pic>
      <p:pic>
        <p:nvPicPr>
          <p:cNvPr id="7" name="Obrázok 6" descr="Obrázok, na ktorom je text&#10;&#10;Automaticky generovaný popis">
            <a:extLst>
              <a:ext uri="{FF2B5EF4-FFF2-40B4-BE49-F238E27FC236}">
                <a16:creationId xmlns:a16="http://schemas.microsoft.com/office/drawing/2014/main" id="{2BECA9DD-3C79-7F46-9CF1-42012E386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7483" y="868363"/>
            <a:ext cx="4055062" cy="5786436"/>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a:xfrm>
            <a:off x="1265767" y="277813"/>
            <a:ext cx="10316633" cy="576262"/>
          </a:xfrm>
        </p:spPr>
        <p:txBody>
          <a:bodyPr>
            <a:normAutofit fontScale="90000"/>
          </a:bodyPr>
          <a:lstStyle/>
          <a:p>
            <a:pPr eaLnBrk="1" hangingPunct="1"/>
            <a:r>
              <a:rPr lang="en-US"/>
              <a:t>A Sample UNIX Directory Listing</a:t>
            </a:r>
          </a:p>
        </p:txBody>
      </p:sp>
      <p:pic>
        <p:nvPicPr>
          <p:cNvPr id="5" name="Zástupný objekt pre obsah 4" descr="Obrázok, na ktorom je stôl&#10;&#10;Automaticky generovaný popis">
            <a:extLst>
              <a:ext uri="{FF2B5EF4-FFF2-40B4-BE49-F238E27FC236}">
                <a16:creationId xmlns:a16="http://schemas.microsoft.com/office/drawing/2014/main" id="{E439EF51-4037-2947-9B8B-AC5B89BE10D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4229" y="1093854"/>
            <a:ext cx="6675371" cy="5155846"/>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title"/>
          </p:nvPr>
        </p:nvSpPr>
        <p:spPr>
          <a:xfrm>
            <a:off x="1231900" y="277416"/>
            <a:ext cx="10350500" cy="576263"/>
          </a:xfrm>
        </p:spPr>
        <p:txBody>
          <a:bodyPr>
            <a:normAutofit fontScale="90000"/>
          </a:bodyPr>
          <a:lstStyle/>
          <a:p>
            <a:pPr eaLnBrk="1" hangingPunct="1"/>
            <a:r>
              <a:rPr lang="en-US"/>
              <a:t>File-System Structure</a:t>
            </a:r>
          </a:p>
        </p:txBody>
      </p:sp>
      <p:sp>
        <p:nvSpPr>
          <p:cNvPr id="10242" name="Rectangle 3"/>
          <p:cNvSpPr>
            <a:spLocks noGrp="1" noChangeArrowheads="1"/>
          </p:cNvSpPr>
          <p:nvPr>
            <p:ph type="body" idx="1"/>
          </p:nvPr>
        </p:nvSpPr>
        <p:spPr>
          <a:xfrm>
            <a:off x="1075267" y="1233487"/>
            <a:ext cx="7343519" cy="4530329"/>
          </a:xfrm>
        </p:spPr>
        <p:txBody>
          <a:bodyPr>
            <a:normAutofit fontScale="85000" lnSpcReduction="20000"/>
          </a:bodyPr>
          <a:lstStyle/>
          <a:p>
            <a:r>
              <a:rPr lang="en-US" dirty="0"/>
              <a:t>File structure</a:t>
            </a:r>
          </a:p>
          <a:p>
            <a:pPr lvl="1"/>
            <a:r>
              <a:rPr lang="en-US" dirty="0"/>
              <a:t>Logical storage unit</a:t>
            </a:r>
          </a:p>
          <a:p>
            <a:pPr lvl="1"/>
            <a:r>
              <a:rPr lang="en-US" dirty="0"/>
              <a:t>Collection of related information</a:t>
            </a:r>
            <a:endParaRPr lang="en-US" sz="900" dirty="0"/>
          </a:p>
          <a:p>
            <a:r>
              <a:rPr lang="en-US" b="1" dirty="0">
                <a:solidFill>
                  <a:srgbClr val="3366FF"/>
                </a:solidFill>
              </a:rPr>
              <a:t>File system</a:t>
            </a:r>
            <a:r>
              <a:rPr lang="en-US" dirty="0">
                <a:solidFill>
                  <a:srgbClr val="3366FF"/>
                </a:solidFill>
              </a:rPr>
              <a:t> </a:t>
            </a:r>
            <a:r>
              <a:rPr lang="en-US" dirty="0"/>
              <a:t>resides on secondary storage (disks)</a:t>
            </a:r>
          </a:p>
          <a:p>
            <a:pPr lvl="1"/>
            <a:r>
              <a:rPr lang="en-US" dirty="0"/>
              <a:t>Provided user interface to storage, mapping logical to physical</a:t>
            </a:r>
          </a:p>
          <a:p>
            <a:pPr lvl="1"/>
            <a:r>
              <a:rPr lang="en-US" dirty="0"/>
              <a:t>Provides efficient and convenient access to disk by allowing data to be stored, located retrieved easily</a:t>
            </a:r>
          </a:p>
          <a:p>
            <a:r>
              <a:rPr lang="en-US" dirty="0"/>
              <a:t>Disk provides in-place rewrite and random access</a:t>
            </a:r>
          </a:p>
          <a:p>
            <a:pPr lvl="1"/>
            <a:r>
              <a:rPr lang="en-US" dirty="0"/>
              <a:t>I/O transfers performed in </a:t>
            </a:r>
            <a:r>
              <a:rPr lang="en-US" b="1" dirty="0">
                <a:solidFill>
                  <a:srgbClr val="3366FF"/>
                </a:solidFill>
              </a:rPr>
              <a:t>blocks</a:t>
            </a:r>
            <a:r>
              <a:rPr lang="en-US" dirty="0"/>
              <a:t> of </a:t>
            </a:r>
            <a:r>
              <a:rPr lang="en-US" b="1" dirty="0">
                <a:solidFill>
                  <a:srgbClr val="3366FF"/>
                </a:solidFill>
              </a:rPr>
              <a:t>sectors</a:t>
            </a:r>
            <a:r>
              <a:rPr lang="en-US" dirty="0"/>
              <a:t> (usually 512 bytes)</a:t>
            </a:r>
            <a:endParaRPr lang="en-US" sz="900" dirty="0"/>
          </a:p>
          <a:p>
            <a:r>
              <a:rPr lang="en-US" b="1" dirty="0">
                <a:solidFill>
                  <a:srgbClr val="3366FF"/>
                </a:solidFill>
              </a:rPr>
              <a:t>File control block</a:t>
            </a:r>
            <a:r>
              <a:rPr lang="en-US" dirty="0">
                <a:solidFill>
                  <a:srgbClr val="3366FF"/>
                </a:solidFill>
              </a:rPr>
              <a:t> </a:t>
            </a:r>
            <a:r>
              <a:rPr lang="en-US" dirty="0"/>
              <a:t>– storage structure consisting of information about a file</a:t>
            </a:r>
            <a:endParaRPr lang="en-US" sz="900" dirty="0"/>
          </a:p>
          <a:p>
            <a:r>
              <a:rPr lang="en-US" b="1" dirty="0">
                <a:solidFill>
                  <a:srgbClr val="3366FF"/>
                </a:solidFill>
              </a:rPr>
              <a:t>Device driver</a:t>
            </a:r>
            <a:r>
              <a:rPr lang="en-US" dirty="0">
                <a:solidFill>
                  <a:srgbClr val="3366FF"/>
                </a:solidFill>
              </a:rPr>
              <a:t> </a:t>
            </a:r>
            <a:r>
              <a:rPr lang="en-US" dirty="0"/>
              <a:t>controls the physical device </a:t>
            </a:r>
          </a:p>
          <a:p>
            <a:r>
              <a:rPr lang="en-US" dirty="0"/>
              <a:t>File system organized into layers</a:t>
            </a:r>
          </a:p>
          <a:p>
            <a:endParaRPr lang="en-US" dirty="0"/>
          </a:p>
        </p:txBody>
      </p:sp>
      <p:pic>
        <p:nvPicPr>
          <p:cNvPr id="4" name="Picture 5">
            <a:extLst>
              <a:ext uri="{FF2B5EF4-FFF2-40B4-BE49-F238E27FC236}">
                <a16:creationId xmlns:a16="http://schemas.microsoft.com/office/drawing/2014/main" id="{408DDA0F-7821-1548-A1EF-C4CB18C00694}"/>
              </a:ext>
            </a:extLst>
          </p:cNvPr>
          <p:cNvPicPr>
            <a:picLocks noChangeAspect="1" noChangeArrowheads="1"/>
          </p:cNvPicPr>
          <p:nvPr/>
        </p:nvPicPr>
        <p:blipFill>
          <a:blip r:embed="rId3" cstate="print"/>
          <a:srcRect/>
          <a:stretch>
            <a:fillRect/>
          </a:stretch>
        </p:blipFill>
        <p:spPr bwMode="auto">
          <a:xfrm>
            <a:off x="8418786" y="1209674"/>
            <a:ext cx="3302000" cy="4577953"/>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lstStyle/>
          <a:p>
            <a:r>
              <a:rPr lang="en-US"/>
              <a:t>File System Layers</a:t>
            </a:r>
          </a:p>
        </p:txBody>
      </p:sp>
      <p:sp>
        <p:nvSpPr>
          <p:cNvPr id="14338" name="Content Placeholder 2"/>
          <p:cNvSpPr>
            <a:spLocks noGrp="1"/>
          </p:cNvSpPr>
          <p:nvPr>
            <p:ph idx="1"/>
          </p:nvPr>
        </p:nvSpPr>
        <p:spPr/>
        <p:txBody>
          <a:bodyPr vert="horz" lIns="91440" tIns="45720" rIns="91440" bIns="45720" rtlCol="0" anchor="t">
            <a:normAutofit lnSpcReduction="10000"/>
          </a:bodyPr>
          <a:lstStyle/>
          <a:p>
            <a:r>
              <a:rPr lang="en-US" b="1" dirty="0">
                <a:solidFill>
                  <a:srgbClr val="3366FF"/>
                </a:solidFill>
              </a:rPr>
              <a:t>Device drivers </a:t>
            </a:r>
            <a:r>
              <a:rPr lang="en-US" dirty="0"/>
              <a:t>manage I/O devices at the I/O control layer</a:t>
            </a:r>
          </a:p>
          <a:p>
            <a:pPr lvl="1"/>
            <a:r>
              <a:rPr lang="en-US" dirty="0"/>
              <a:t>Given commands like </a:t>
            </a:r>
            <a:r>
              <a:rPr lang="ja-JP" altLang="en-US" dirty="0"/>
              <a:t>“</a:t>
            </a:r>
            <a:r>
              <a:rPr lang="en-US" altLang="ja-JP" dirty="0"/>
              <a:t>read drive1, cylinder 72, track 2, sector 10, into memory location 1060</a:t>
            </a:r>
            <a:r>
              <a:rPr lang="ja-JP" altLang="en-US" dirty="0"/>
              <a:t>”</a:t>
            </a:r>
            <a:r>
              <a:rPr lang="en-US" altLang="ja-JP" dirty="0"/>
              <a:t> outputs low-level hardware specific commands to hardware controller</a:t>
            </a:r>
            <a:endParaRPr lang="en-US" altLang="ja-JP" b="1" dirty="0">
              <a:solidFill>
                <a:srgbClr val="3366FF"/>
              </a:solidFill>
            </a:endParaRPr>
          </a:p>
          <a:p>
            <a:pPr lvl="1">
              <a:buClr>
                <a:srgbClr val="993300"/>
              </a:buClr>
              <a:buSzPct val="90000"/>
            </a:pPr>
            <a:r>
              <a:rPr lang="en-US" b="1" dirty="0">
                <a:solidFill>
                  <a:srgbClr val="3366FF"/>
                </a:solidFill>
              </a:rPr>
              <a:t>Basic file system </a:t>
            </a:r>
            <a:r>
              <a:rPr lang="en-US" dirty="0"/>
              <a:t>given command like </a:t>
            </a:r>
            <a:r>
              <a:rPr lang="ja-JP" altLang="en-US" dirty="0"/>
              <a:t>“</a:t>
            </a:r>
            <a:r>
              <a:rPr lang="en-US" altLang="ja-JP" dirty="0"/>
              <a:t>retrieve block 123</a:t>
            </a:r>
            <a:r>
              <a:rPr lang="ja-JP" altLang="en-US" dirty="0"/>
              <a:t>”</a:t>
            </a:r>
            <a:r>
              <a:rPr lang="en-US" altLang="ja-JP" dirty="0"/>
              <a:t> translates to device driver</a:t>
            </a:r>
            <a:endParaRPr lang="en-US" altLang="ja-JP" dirty="0">
              <a:cs typeface="Calibri"/>
            </a:endParaRPr>
          </a:p>
          <a:p>
            <a:pPr marL="751840" lvl="2" indent="-342900">
              <a:buClr>
                <a:srgbClr val="993300"/>
              </a:buClr>
              <a:buSzPct val="90000"/>
            </a:pPr>
            <a:r>
              <a:rPr lang="en-US" dirty="0"/>
              <a:t>Also manages memory buffers and caches (allocation, freeing, replacement) </a:t>
            </a:r>
            <a:endParaRPr lang="en-US" dirty="0">
              <a:cs typeface="Calibri"/>
            </a:endParaRPr>
          </a:p>
          <a:p>
            <a:pPr marL="1102360" lvl="3" indent="-285750">
              <a:buClr>
                <a:srgbClr val="993300"/>
              </a:buClr>
              <a:buSzPct val="90000"/>
            </a:pPr>
            <a:r>
              <a:rPr lang="en-US" dirty="0"/>
              <a:t>Buffers hold data in transit</a:t>
            </a:r>
            <a:endParaRPr lang="en-US" dirty="0">
              <a:cs typeface="Calibri"/>
            </a:endParaRPr>
          </a:p>
          <a:p>
            <a:pPr marL="1102360" lvl="3" indent="-285750">
              <a:buClr>
                <a:srgbClr val="993300"/>
              </a:buClr>
              <a:buSzPct val="90000"/>
            </a:pPr>
            <a:r>
              <a:rPr lang="en-US" dirty="0"/>
              <a:t>Caches hold frequently used data</a:t>
            </a:r>
            <a:endParaRPr lang="en-US" dirty="0">
              <a:cs typeface="Calibri"/>
            </a:endParaRPr>
          </a:p>
          <a:p>
            <a:pPr lvl="1">
              <a:buClr>
                <a:srgbClr val="993300"/>
              </a:buClr>
              <a:buSzPct val="90000"/>
              <a:buFont typeface="Arial" pitchFamily="-84" charset="2"/>
              <a:buChar char="•"/>
            </a:pPr>
            <a:r>
              <a:rPr lang="en-US" b="1" dirty="0">
                <a:solidFill>
                  <a:srgbClr val="3366FF"/>
                </a:solidFill>
              </a:rPr>
              <a:t>File organization module </a:t>
            </a:r>
            <a:r>
              <a:rPr lang="en-US" dirty="0"/>
              <a:t>understands files, logical address, and physical blocks</a:t>
            </a:r>
            <a:endParaRPr lang="en-US" dirty="0">
              <a:cs typeface="Calibri"/>
            </a:endParaRPr>
          </a:p>
          <a:p>
            <a:pPr marL="815975" lvl="2" indent="-407035">
              <a:buClr>
                <a:srgbClr val="993300"/>
              </a:buClr>
              <a:buSzPct val="90000"/>
              <a:buFont typeface="Arial" pitchFamily="-84" charset="2"/>
              <a:buChar char="•"/>
            </a:pPr>
            <a:r>
              <a:rPr lang="en-US" dirty="0"/>
              <a:t>Translates logical block # to physical block #</a:t>
            </a:r>
            <a:endParaRPr lang="en-US" dirty="0">
              <a:cs typeface="Calibri"/>
            </a:endParaRPr>
          </a:p>
          <a:p>
            <a:pPr marL="815975" lvl="2" indent="-407035">
              <a:buClr>
                <a:srgbClr val="993300"/>
              </a:buClr>
              <a:buSzPct val="90000"/>
              <a:buFont typeface="Arial" pitchFamily="-84" charset="2"/>
              <a:buChar char="•"/>
            </a:pPr>
            <a:r>
              <a:rPr lang="en-US" dirty="0"/>
              <a:t>Manages free space, disk allocation</a:t>
            </a:r>
            <a:endParaRPr lang="en-US" dirty="0">
              <a:cs typeface="Calibri"/>
            </a:endParaRPr>
          </a:p>
          <a:p>
            <a:pPr marL="1223645" lvl="3" indent="-407035">
              <a:buClr>
                <a:srgbClr val="993300"/>
              </a:buClr>
              <a:buSzPct val="90000"/>
              <a:buFont typeface="Arial" pitchFamily="-84" charset="2"/>
              <a:buChar char="•"/>
            </a:pPr>
            <a:endParaRPr lang="en-US" dirty="0">
              <a:cs typeface="Calibri"/>
            </a:endParaRPr>
          </a:p>
          <a:p>
            <a:pPr lvl="1">
              <a:buClr>
                <a:srgbClr val="993300"/>
              </a:buClr>
              <a:buSzPct val="90000"/>
              <a:buFont typeface="Arial" pitchFamily="-84" charset="2"/>
              <a:buChar char="•"/>
            </a:pPr>
            <a:endParaRPr lang="en-US" dirty="0">
              <a:cs typeface="Calibri"/>
            </a:endParaRPr>
          </a:p>
          <a:p>
            <a:pPr marL="1223645" lvl="3" indent="-407035">
              <a:buClr>
                <a:srgbClr val="993300"/>
              </a:buClr>
              <a:buSzPct val="90000"/>
              <a:buFont typeface="Arial" pitchFamily="-84" charset="2"/>
              <a:buChar char="•"/>
            </a:pPr>
            <a:endParaRPr lang="en-US" dirty="0">
              <a:cs typeface="Calibri"/>
            </a:endParaRPr>
          </a:p>
          <a:p>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r>
              <a:rPr lang="en-US"/>
              <a:t>File System Layers (Cont.)</a:t>
            </a:r>
          </a:p>
        </p:txBody>
      </p:sp>
      <p:sp>
        <p:nvSpPr>
          <p:cNvPr id="15362" name="Content Placeholder 2"/>
          <p:cNvSpPr>
            <a:spLocks noGrp="1"/>
          </p:cNvSpPr>
          <p:nvPr>
            <p:ph idx="1"/>
          </p:nvPr>
        </p:nvSpPr>
        <p:spPr/>
        <p:txBody>
          <a:bodyPr vert="horz" lIns="91440" tIns="45720" rIns="91440" bIns="45720" rtlCol="0" anchor="t">
            <a:normAutofit lnSpcReduction="10000"/>
          </a:bodyPr>
          <a:lstStyle/>
          <a:p>
            <a:pPr marL="342900" lvl="1" indent="-342900">
              <a:buClr>
                <a:srgbClr val="993300"/>
              </a:buClr>
              <a:buSzPct val="90000"/>
            </a:pPr>
            <a:r>
              <a:rPr lang="en-US" b="1" dirty="0">
                <a:solidFill>
                  <a:srgbClr val="3366FF"/>
                </a:solidFill>
              </a:rPr>
              <a:t>Logical file system </a:t>
            </a:r>
            <a:r>
              <a:rPr lang="en-US" dirty="0"/>
              <a:t>manages metadata information</a:t>
            </a:r>
            <a:endParaRPr lang="en-US">
              <a:cs typeface="Calibri"/>
            </a:endParaRPr>
          </a:p>
          <a:p>
            <a:pPr marL="751840" lvl="2" indent="-342900">
              <a:buClr>
                <a:srgbClr val="993300"/>
              </a:buClr>
              <a:buSzPct val="90000"/>
            </a:pPr>
            <a:r>
              <a:rPr lang="en-US" dirty="0"/>
              <a:t>Translates file name into file number, file handle, location by maintaining file control blocks (</a:t>
            </a:r>
            <a:r>
              <a:rPr lang="en-US" b="1" dirty="0" err="1">
                <a:solidFill>
                  <a:srgbClr val="3366FF"/>
                </a:solidFill>
              </a:rPr>
              <a:t>inodes</a:t>
            </a:r>
            <a:r>
              <a:rPr lang="en-US" dirty="0"/>
              <a:t> in Unix)</a:t>
            </a:r>
            <a:endParaRPr lang="en-US" dirty="0">
              <a:cs typeface="Calibri"/>
            </a:endParaRPr>
          </a:p>
          <a:p>
            <a:pPr marL="751840" lvl="2" indent="-342900">
              <a:buClr>
                <a:srgbClr val="993300"/>
              </a:buClr>
              <a:buSzPct val="90000"/>
            </a:pPr>
            <a:r>
              <a:rPr lang="en-US" dirty="0"/>
              <a:t>Directory management</a:t>
            </a:r>
            <a:endParaRPr lang="en-US" dirty="0">
              <a:cs typeface="Calibri"/>
            </a:endParaRPr>
          </a:p>
          <a:p>
            <a:pPr marL="751840" lvl="2" indent="-342900">
              <a:buClr>
                <a:srgbClr val="993300"/>
              </a:buClr>
              <a:buSzPct val="90000"/>
            </a:pPr>
            <a:r>
              <a:rPr lang="en-US" dirty="0"/>
              <a:t>Protection</a:t>
            </a:r>
            <a:endParaRPr lang="en-US" dirty="0">
              <a:cs typeface="Calibri"/>
            </a:endParaRPr>
          </a:p>
          <a:p>
            <a:pPr marL="342900" lvl="1" indent="-342900">
              <a:buClr>
                <a:srgbClr val="993300"/>
              </a:buClr>
              <a:buSzPct val="90000"/>
            </a:pPr>
            <a:r>
              <a:rPr lang="en-US" dirty="0"/>
              <a:t>Layering useful for reducing complexity and redundancy, but adds overhead and can decrease performance</a:t>
            </a:r>
            <a:endParaRPr lang="en-US" dirty="0">
              <a:cs typeface="Calibri"/>
            </a:endParaRPr>
          </a:p>
          <a:p>
            <a:pPr marL="751840" lvl="2" indent="-342900">
              <a:buClr>
                <a:srgbClr val="993300"/>
              </a:buClr>
              <a:buSzPct val="90000"/>
            </a:pPr>
            <a:r>
              <a:rPr lang="en-US" dirty="0"/>
              <a:t>Logical layers can be implemented by any coding method according to OS designer</a:t>
            </a:r>
            <a:endParaRPr lang="en-US" dirty="0">
              <a:cs typeface="Calibri"/>
            </a:endParaRPr>
          </a:p>
          <a:p>
            <a:pPr marL="342900" lvl="1" indent="-342900">
              <a:buClr>
                <a:srgbClr val="993300"/>
              </a:buClr>
              <a:buSzPct val="90000"/>
            </a:pPr>
            <a:r>
              <a:rPr lang="en-US" dirty="0"/>
              <a:t>Many file systems, sometimes many within an operating system</a:t>
            </a:r>
            <a:endParaRPr lang="en-US" dirty="0">
              <a:cs typeface="Calibri"/>
            </a:endParaRPr>
          </a:p>
          <a:p>
            <a:pPr marL="751840" lvl="2" indent="-342900">
              <a:buClr>
                <a:srgbClr val="993300"/>
              </a:buClr>
              <a:buSzPct val="90000"/>
            </a:pPr>
            <a:r>
              <a:rPr lang="en-US" dirty="0"/>
              <a:t>Each with its own format (CD-ROM is ISO 9660; Unix has </a:t>
            </a:r>
            <a:r>
              <a:rPr lang="en-US" b="1" dirty="0">
                <a:solidFill>
                  <a:srgbClr val="3366FF"/>
                </a:solidFill>
              </a:rPr>
              <a:t>UFS</a:t>
            </a:r>
            <a:r>
              <a:rPr lang="en-US" dirty="0"/>
              <a:t>, FFS;  Windows has FAT, FAT32, NTFS as well as floppy, CD, DVD Blu-ray, Linux has more than 40 types, with </a:t>
            </a:r>
            <a:r>
              <a:rPr lang="en-US" b="1" dirty="0">
                <a:solidFill>
                  <a:srgbClr val="3366FF"/>
                </a:solidFill>
              </a:rPr>
              <a:t>extended file system </a:t>
            </a:r>
            <a:r>
              <a:rPr lang="en-US" dirty="0"/>
              <a:t>ext2, ext3 and ext4 leading; plus distributed file systems, etc)</a:t>
            </a:r>
            <a:endParaRPr lang="en-US" dirty="0">
              <a:cs typeface="Calibri"/>
            </a:endParaRPr>
          </a:p>
          <a:p>
            <a:pPr marL="751840" lvl="2" indent="-342900">
              <a:buClr>
                <a:srgbClr val="993300"/>
              </a:buClr>
              <a:buSzPct val="90000"/>
            </a:pPr>
            <a:r>
              <a:rPr lang="en-US" dirty="0"/>
              <a:t>New ones still arriving – ZFS, </a:t>
            </a:r>
            <a:r>
              <a:rPr lang="en-US" dirty="0" err="1"/>
              <a:t>GoogleFS</a:t>
            </a:r>
            <a:r>
              <a:rPr lang="en-US" dirty="0"/>
              <a:t>, Oracle ASM, FUSE </a:t>
            </a:r>
            <a:r>
              <a:rPr lang="en-US" dirty="0">
                <a:hlinkClick r:id="rId3"/>
              </a:rPr>
              <a:t>https://en.wikipedia.org/wiki/Comparison_of_file_systems</a:t>
            </a:r>
            <a:r>
              <a:rPr lang="en-US" dirty="0"/>
              <a:t> </a:t>
            </a:r>
            <a:endParaRPr lang="en-US" dirty="0">
              <a:cs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t>In-Memory File System Structures</a:t>
            </a:r>
            <a:endParaRPr lang="en-US" dirty="0"/>
          </a:p>
        </p:txBody>
      </p:sp>
      <p:sp>
        <p:nvSpPr>
          <p:cNvPr id="18434" name="Rectangle 3"/>
          <p:cNvSpPr>
            <a:spLocks noGrp="1" noChangeArrowheads="1"/>
          </p:cNvSpPr>
          <p:nvPr>
            <p:ph type="body" idx="1"/>
          </p:nvPr>
        </p:nvSpPr>
        <p:spPr/>
        <p:txBody>
          <a:bodyPr>
            <a:normAutofit/>
          </a:bodyPr>
          <a:lstStyle/>
          <a:p>
            <a:r>
              <a:rPr lang="en-US" dirty="0"/>
              <a:t>Mount table storing file system mounts, mount points, file system types</a:t>
            </a:r>
          </a:p>
          <a:p>
            <a:endParaRPr lang="en-US" dirty="0"/>
          </a:p>
          <a:p>
            <a:r>
              <a:rPr lang="en-US" dirty="0"/>
              <a:t>Plus buffers hold data blocks from secondary storage</a:t>
            </a:r>
          </a:p>
          <a:p>
            <a:endParaRPr lang="en-US" dirty="0"/>
          </a:p>
          <a:p>
            <a:r>
              <a:rPr lang="en-US" dirty="0"/>
              <a:t>Open returns a file handle for subsequent use</a:t>
            </a:r>
          </a:p>
          <a:p>
            <a:endParaRPr lang="en-US" dirty="0"/>
          </a:p>
          <a:p>
            <a:r>
              <a:rPr lang="en-US" dirty="0"/>
              <a:t>Data from read eventually copied to specified user process memory address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a:xfrm>
            <a:off x="1168400" y="277416"/>
            <a:ext cx="10414000" cy="576263"/>
          </a:xfrm>
        </p:spPr>
        <p:txBody>
          <a:bodyPr>
            <a:normAutofit fontScale="90000"/>
          </a:bodyPr>
          <a:lstStyle/>
          <a:p>
            <a:pPr eaLnBrk="1" hangingPunct="1"/>
            <a:r>
              <a:rPr lang="en-US" dirty="0"/>
              <a:t>In-Memory File System Structures</a:t>
            </a:r>
            <a:endParaRPr lang="en-US" sz="2800" dirty="0"/>
          </a:p>
        </p:txBody>
      </p:sp>
      <p:pic>
        <p:nvPicPr>
          <p:cNvPr id="20482" name="Picture 5"/>
          <p:cNvPicPr>
            <a:picLocks noChangeAspect="1" noChangeArrowheads="1"/>
          </p:cNvPicPr>
          <p:nvPr/>
        </p:nvPicPr>
        <p:blipFill>
          <a:blip r:embed="rId3" cstate="print"/>
          <a:srcRect/>
          <a:stretch>
            <a:fillRect/>
          </a:stretch>
        </p:blipFill>
        <p:spPr bwMode="auto">
          <a:xfrm>
            <a:off x="1382889" y="960398"/>
            <a:ext cx="8709378" cy="4882753"/>
          </a:xfrm>
          <a:prstGeom prst="rect">
            <a:avLst/>
          </a:prstGeom>
          <a:noFill/>
          <a:ln w="9525">
            <a:noFill/>
            <a:miter lim="800000"/>
            <a:headEnd/>
            <a:tailEnd/>
          </a:ln>
        </p:spPr>
      </p:pic>
      <p:sp>
        <p:nvSpPr>
          <p:cNvPr id="2" name="Zaoblený obdĺžnik 1">
            <a:extLst>
              <a:ext uri="{FF2B5EF4-FFF2-40B4-BE49-F238E27FC236}">
                <a16:creationId xmlns:a16="http://schemas.microsoft.com/office/drawing/2014/main" id="{A923A3E2-B3DF-F742-83B2-7E16C6A857FF}"/>
              </a:ext>
            </a:extLst>
          </p:cNvPr>
          <p:cNvSpPr/>
          <p:nvPr/>
        </p:nvSpPr>
        <p:spPr>
          <a:xfrm>
            <a:off x="1168400" y="1823601"/>
            <a:ext cx="2003425" cy="585788"/>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5" name="Zaoblený obdĺžnik 4">
            <a:extLst>
              <a:ext uri="{FF2B5EF4-FFF2-40B4-BE49-F238E27FC236}">
                <a16:creationId xmlns:a16="http://schemas.microsoft.com/office/drawing/2014/main" id="{E8B393DB-CF72-5C4D-BDFF-F9ED80922E5D}"/>
              </a:ext>
            </a:extLst>
          </p:cNvPr>
          <p:cNvSpPr/>
          <p:nvPr/>
        </p:nvSpPr>
        <p:spPr>
          <a:xfrm>
            <a:off x="1320800" y="4533468"/>
            <a:ext cx="2003425" cy="585788"/>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3" name="Pravouholník 2">
            <a:extLst>
              <a:ext uri="{FF2B5EF4-FFF2-40B4-BE49-F238E27FC236}">
                <a16:creationId xmlns:a16="http://schemas.microsoft.com/office/drawing/2014/main" id="{4391CF76-1527-8D4E-B684-42918812D009}"/>
              </a:ext>
            </a:extLst>
          </p:cNvPr>
          <p:cNvSpPr/>
          <p:nvPr/>
        </p:nvSpPr>
        <p:spPr>
          <a:xfrm>
            <a:off x="727364" y="5657671"/>
            <a:ext cx="9144000" cy="1200329"/>
          </a:xfrm>
          <a:prstGeom prst="rect">
            <a:avLst/>
          </a:prstGeom>
        </p:spPr>
        <p:txBody>
          <a:bodyPr wrap="square">
            <a:spAutoFit/>
          </a:bodyPr>
          <a:lstStyle/>
          <a:p>
            <a:r>
              <a:rPr lang="en-US" dirty="0"/>
              <a:t>The following figure illustrates the necessary file system structures provided by the operating systems</a:t>
            </a:r>
          </a:p>
          <a:p>
            <a:pPr lvl="1"/>
            <a:r>
              <a:rPr lang="en-US" dirty="0"/>
              <a:t>Figure 12-3(a) refers to opening a file</a:t>
            </a:r>
          </a:p>
          <a:p>
            <a:pPr lvl="1"/>
            <a:r>
              <a:rPr lang="en-US" dirty="0"/>
              <a:t>Figure 12-3(b) refers to reading a file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1490133" y="277416"/>
            <a:ext cx="8991600" cy="576263"/>
          </a:xfrm>
        </p:spPr>
        <p:txBody>
          <a:bodyPr>
            <a:normAutofit fontScale="90000"/>
          </a:bodyPr>
          <a:lstStyle/>
          <a:p>
            <a:pPr eaLnBrk="1" hangingPunct="1"/>
            <a:r>
              <a:rPr lang="en-US"/>
              <a:t>Virtual File Systems</a:t>
            </a:r>
          </a:p>
        </p:txBody>
      </p:sp>
      <p:sp>
        <p:nvSpPr>
          <p:cNvPr id="23554" name="Rectangle 3"/>
          <p:cNvSpPr>
            <a:spLocks noGrp="1" noChangeArrowheads="1"/>
          </p:cNvSpPr>
          <p:nvPr>
            <p:ph type="body" idx="1"/>
          </p:nvPr>
        </p:nvSpPr>
        <p:spPr>
          <a:xfrm>
            <a:off x="263787" y="1233487"/>
            <a:ext cx="6643969" cy="5027702"/>
          </a:xfrm>
        </p:spPr>
        <p:txBody>
          <a:bodyPr vert="horz" lIns="91440" tIns="45720" rIns="91440" bIns="45720" rtlCol="0" anchor="t">
            <a:normAutofit fontScale="92500" lnSpcReduction="20000"/>
          </a:bodyPr>
          <a:lstStyle/>
          <a:p>
            <a:r>
              <a:rPr lang="en-US" dirty="0">
                <a:solidFill>
                  <a:srgbClr val="000000"/>
                </a:solidFill>
              </a:rPr>
              <a:t>A Virtual File System </a:t>
            </a:r>
            <a:r>
              <a:rPr lang="en-US" dirty="0"/>
              <a:t>(</a:t>
            </a:r>
            <a:r>
              <a:rPr lang="en-US" dirty="0">
                <a:solidFill>
                  <a:srgbClr val="000000"/>
                </a:solidFill>
              </a:rPr>
              <a:t>VFS</a:t>
            </a:r>
            <a:r>
              <a:rPr lang="en-US" dirty="0"/>
              <a:t>), also known as a Virtual Filesystem Switch, is an abstract layer on top of a more concrete file system. </a:t>
            </a:r>
          </a:p>
          <a:p>
            <a:r>
              <a:rPr lang="en-US" dirty="0"/>
              <a:t>The purpose of a VFS is to allow client applications to access different types of concrete file systems in a uniform way. It provides a consistent interface to multiple file systems, both local and remote. </a:t>
            </a:r>
            <a:endParaRPr lang="en-US" dirty="0">
              <a:cs typeface="Calibri"/>
            </a:endParaRPr>
          </a:p>
          <a:p>
            <a:r>
              <a:rPr lang="en-US" dirty="0"/>
              <a:t>This consistent interface allows the user to view the directory tree on the running system as a single entity even when the tree is made up of a number of diverse file system types.</a:t>
            </a:r>
            <a:endParaRPr lang="en-US" dirty="0">
              <a:cs typeface="Calibri"/>
            </a:endParaRPr>
          </a:p>
          <a:p>
            <a:endParaRPr lang="en-US" dirty="0">
              <a:cs typeface="Calibri"/>
            </a:endParaRPr>
          </a:p>
          <a:p>
            <a:r>
              <a:rPr lang="en-US" dirty="0"/>
              <a:t>The API is to the VFS interface, rather than any specific type of file system</a:t>
            </a:r>
          </a:p>
        </p:txBody>
      </p:sp>
      <p:pic>
        <p:nvPicPr>
          <p:cNvPr id="23555" name="Picture 5"/>
          <p:cNvPicPr>
            <a:picLocks noChangeAspect="1" noChangeArrowheads="1"/>
          </p:cNvPicPr>
          <p:nvPr/>
        </p:nvPicPr>
        <p:blipFill>
          <a:blip r:embed="rId3" cstate="print"/>
          <a:srcRect/>
          <a:stretch>
            <a:fillRect/>
          </a:stretch>
        </p:blipFill>
        <p:spPr bwMode="auto">
          <a:xfrm>
            <a:off x="7069080" y="2374276"/>
            <a:ext cx="5097503" cy="2876427"/>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2"/>
          <p:cNvSpPr>
            <a:spLocks noGrp="1"/>
          </p:cNvSpPr>
          <p:nvPr>
            <p:ph type="title"/>
          </p:nvPr>
        </p:nvSpPr>
        <p:spPr/>
        <p:txBody>
          <a:bodyPr/>
          <a:lstStyle/>
          <a:p>
            <a:r>
              <a:rPr lang="en-US"/>
              <a:t>Virtual File System Implementation</a:t>
            </a:r>
          </a:p>
        </p:txBody>
      </p:sp>
      <p:sp>
        <p:nvSpPr>
          <p:cNvPr id="25602" name="Content Placeholder 3"/>
          <p:cNvSpPr>
            <a:spLocks noGrp="1"/>
          </p:cNvSpPr>
          <p:nvPr>
            <p:ph idx="1"/>
          </p:nvPr>
        </p:nvSpPr>
        <p:spPr/>
        <p:txBody>
          <a:bodyPr>
            <a:normAutofit fontScale="92500" lnSpcReduction="10000"/>
          </a:bodyPr>
          <a:lstStyle/>
          <a:p>
            <a:r>
              <a:rPr lang="en-US"/>
              <a:t>For example, Linux has four object types:</a:t>
            </a:r>
          </a:p>
          <a:p>
            <a:pPr lvl="1"/>
            <a:r>
              <a:rPr lang="en-US"/>
              <a:t>inode, file, superblock, dentry</a:t>
            </a:r>
          </a:p>
          <a:p>
            <a:endParaRPr lang="en-US"/>
          </a:p>
          <a:p>
            <a:r>
              <a:rPr lang="en-US"/>
              <a:t>VFS defines set of operations on the objects that must be implemented</a:t>
            </a:r>
          </a:p>
          <a:p>
            <a:pPr lvl="1"/>
            <a:r>
              <a:rPr lang="en-US"/>
              <a:t>Every object has a pointer to a function table</a:t>
            </a:r>
          </a:p>
          <a:p>
            <a:pPr lvl="2"/>
            <a:r>
              <a:rPr lang="en-US"/>
              <a:t>Function table has addresses of routines to implement that function on that object</a:t>
            </a:r>
          </a:p>
          <a:p>
            <a:pPr lvl="2"/>
            <a:r>
              <a:rPr lang="en-US"/>
              <a:t>For example:</a:t>
            </a:r>
          </a:p>
          <a:p>
            <a:pPr lvl="2"/>
            <a:r>
              <a:rPr lang="en-US"/>
              <a:t>• </a:t>
            </a:r>
            <a:r>
              <a:rPr lang="en-US" b="1">
                <a:latin typeface="Courier New" pitchFamily="49" charset="0"/>
                <a:cs typeface="Courier New" pitchFamily="49" charset="0"/>
              </a:rPr>
              <a:t>int open(. . .)</a:t>
            </a:r>
            <a:r>
              <a:rPr lang="en-US"/>
              <a:t>—Open a file</a:t>
            </a:r>
          </a:p>
          <a:p>
            <a:pPr lvl="2"/>
            <a:r>
              <a:rPr lang="en-US"/>
              <a:t>• </a:t>
            </a:r>
            <a:r>
              <a:rPr lang="en-US" b="1">
                <a:latin typeface="Courier New" pitchFamily="49" charset="0"/>
                <a:cs typeface="Courier New" pitchFamily="49" charset="0"/>
              </a:rPr>
              <a:t>int close(. . .)</a:t>
            </a:r>
            <a:r>
              <a:rPr lang="en-US"/>
              <a:t>—Close an already-open file</a:t>
            </a:r>
          </a:p>
          <a:p>
            <a:pPr lvl="2"/>
            <a:r>
              <a:rPr lang="en-US"/>
              <a:t>• </a:t>
            </a:r>
            <a:r>
              <a:rPr lang="en-US" b="1">
                <a:latin typeface="Courier New" pitchFamily="49" charset="0"/>
                <a:cs typeface="Courier New" pitchFamily="49" charset="0"/>
              </a:rPr>
              <a:t>ssize t read(. . .)</a:t>
            </a:r>
            <a:r>
              <a:rPr lang="en-US"/>
              <a:t>—Read from a file</a:t>
            </a:r>
          </a:p>
          <a:p>
            <a:pPr lvl="2"/>
            <a:r>
              <a:rPr lang="en-US"/>
              <a:t>• </a:t>
            </a:r>
            <a:r>
              <a:rPr lang="en-US" b="1">
                <a:latin typeface="Courier New" pitchFamily="49" charset="0"/>
                <a:cs typeface="Courier New" pitchFamily="49" charset="0"/>
              </a:rPr>
              <a:t>ssize t write(. . .)</a:t>
            </a:r>
            <a:r>
              <a:rPr lang="en-US"/>
              <a:t>—Write to a file</a:t>
            </a:r>
          </a:p>
          <a:p>
            <a:pPr lvl="2"/>
            <a:r>
              <a:rPr lang="en-US"/>
              <a:t>• </a:t>
            </a:r>
            <a:r>
              <a:rPr lang="en-US" b="1">
                <a:latin typeface="Courier New" pitchFamily="49" charset="0"/>
                <a:cs typeface="Courier New" pitchFamily="49" charset="0"/>
              </a:rPr>
              <a:t>int mmap(. . .)</a:t>
            </a:r>
            <a:r>
              <a:rPr lang="en-US"/>
              <a:t>—Memory-map a file</a:t>
            </a:r>
          </a:p>
          <a:p>
            <a:pPr lvl="2"/>
            <a:endParaRPr lang="en-US"/>
          </a:p>
          <a:p>
            <a:pPr lvl="2"/>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1181100" y="277416"/>
            <a:ext cx="10401300" cy="576263"/>
          </a:xfrm>
        </p:spPr>
        <p:txBody>
          <a:bodyPr>
            <a:normAutofit fontScale="90000"/>
          </a:bodyPr>
          <a:lstStyle/>
          <a:p>
            <a:pPr eaLnBrk="1" hangingPunct="1"/>
            <a:r>
              <a:rPr lang="en-US"/>
              <a:t>Disk Attachment</a:t>
            </a:r>
          </a:p>
        </p:txBody>
      </p:sp>
      <p:sp>
        <p:nvSpPr>
          <p:cNvPr id="22530" name="Rectangle 3"/>
          <p:cNvSpPr>
            <a:spLocks noGrp="1" noChangeArrowheads="1"/>
          </p:cNvSpPr>
          <p:nvPr>
            <p:ph type="body" idx="1"/>
          </p:nvPr>
        </p:nvSpPr>
        <p:spPr/>
        <p:txBody>
          <a:bodyPr vert="horz" lIns="91440" tIns="45720" rIns="91440" bIns="45720" rtlCol="0" anchor="t">
            <a:normAutofit fontScale="92500" lnSpcReduction="10000"/>
          </a:bodyPr>
          <a:lstStyle/>
          <a:p>
            <a:r>
              <a:rPr lang="en-US" dirty="0"/>
              <a:t>Host-attached storage accessed through I/O ports talking to I/O busses</a:t>
            </a:r>
          </a:p>
          <a:p>
            <a:endParaRPr lang="en-US"/>
          </a:p>
          <a:p>
            <a:r>
              <a:rPr lang="en-US" dirty="0"/>
              <a:t>SCSI itself is a bus, up to 16 devices on one cable, </a:t>
            </a:r>
            <a:r>
              <a:rPr lang="en-US" b="1" dirty="0">
                <a:solidFill>
                  <a:srgbClr val="3366FF"/>
                </a:solidFill>
              </a:rPr>
              <a:t>SCSI initiator</a:t>
            </a:r>
            <a:r>
              <a:rPr lang="en-US" dirty="0">
                <a:solidFill>
                  <a:srgbClr val="3366FF"/>
                </a:solidFill>
              </a:rPr>
              <a:t> </a:t>
            </a:r>
            <a:r>
              <a:rPr lang="en-US" dirty="0"/>
              <a:t>requests operation and </a:t>
            </a:r>
            <a:r>
              <a:rPr lang="en-US" b="1" dirty="0">
                <a:solidFill>
                  <a:srgbClr val="3366FF"/>
                </a:solidFill>
              </a:rPr>
              <a:t>SCSI targets</a:t>
            </a:r>
            <a:r>
              <a:rPr lang="en-US" dirty="0">
                <a:solidFill>
                  <a:srgbClr val="3366FF"/>
                </a:solidFill>
              </a:rPr>
              <a:t> </a:t>
            </a:r>
            <a:r>
              <a:rPr lang="en-US" dirty="0"/>
              <a:t>perform tasks </a:t>
            </a:r>
            <a:endParaRPr lang="en-US" dirty="0">
              <a:cs typeface="Calibri"/>
            </a:endParaRPr>
          </a:p>
          <a:p>
            <a:pPr lvl="1"/>
            <a:r>
              <a:rPr lang="en-US" dirty="0"/>
              <a:t>Each target can have up to 8 </a:t>
            </a:r>
            <a:r>
              <a:rPr lang="en-US" b="1" dirty="0">
                <a:solidFill>
                  <a:srgbClr val="3366FF"/>
                </a:solidFill>
              </a:rPr>
              <a:t>logical units</a:t>
            </a:r>
            <a:r>
              <a:rPr lang="en-US" dirty="0">
                <a:solidFill>
                  <a:srgbClr val="3366FF"/>
                </a:solidFill>
              </a:rPr>
              <a:t> </a:t>
            </a:r>
            <a:r>
              <a:rPr lang="en-US" dirty="0"/>
              <a:t>(disks attached to device controller)</a:t>
            </a:r>
            <a:endParaRPr lang="en-US" dirty="0">
              <a:cs typeface="Calibri"/>
            </a:endParaRPr>
          </a:p>
          <a:p>
            <a:pPr lvl="1"/>
            <a:endParaRPr lang="en-US"/>
          </a:p>
          <a:p>
            <a:r>
              <a:rPr lang="en-US" dirty="0"/>
              <a:t>FC (fiber channel) is high-speed serial architecture</a:t>
            </a:r>
            <a:endParaRPr lang="en-US" dirty="0">
              <a:cs typeface="Calibri"/>
            </a:endParaRPr>
          </a:p>
          <a:p>
            <a:pPr lvl="1"/>
            <a:r>
              <a:rPr lang="en-US" dirty="0"/>
              <a:t>Can be switched fabric with 24-bit address space – the basis of </a:t>
            </a:r>
            <a:r>
              <a:rPr lang="en-US" b="1" dirty="0">
                <a:solidFill>
                  <a:srgbClr val="3366FF"/>
                </a:solidFill>
              </a:rPr>
              <a:t>storage</a:t>
            </a:r>
            <a:r>
              <a:rPr lang="en-US" dirty="0">
                <a:solidFill>
                  <a:srgbClr val="3366FF"/>
                </a:solidFill>
              </a:rPr>
              <a:t> </a:t>
            </a:r>
            <a:r>
              <a:rPr lang="en-US" b="1" dirty="0">
                <a:solidFill>
                  <a:srgbClr val="3366FF"/>
                </a:solidFill>
              </a:rPr>
              <a:t>area networks</a:t>
            </a:r>
            <a:r>
              <a:rPr lang="en-US" b="1" dirty="0"/>
              <a:t> </a:t>
            </a:r>
            <a:r>
              <a:rPr lang="en-US" b="1" dirty="0">
                <a:solidFill>
                  <a:srgbClr val="3366FF"/>
                </a:solidFill>
              </a:rPr>
              <a:t>(SAN</a:t>
            </a:r>
            <a:r>
              <a:rPr lang="en-US" dirty="0"/>
              <a:t>s</a:t>
            </a:r>
            <a:r>
              <a:rPr lang="en-US" b="1" dirty="0">
                <a:solidFill>
                  <a:srgbClr val="3366FF"/>
                </a:solidFill>
              </a:rPr>
              <a:t>)</a:t>
            </a:r>
            <a:r>
              <a:rPr lang="en-US" dirty="0"/>
              <a:t> in which many hosts attach to many storage units</a:t>
            </a:r>
            <a:endParaRPr lang="en-US" dirty="0">
              <a:cs typeface="Calibri"/>
            </a:endParaRPr>
          </a:p>
          <a:p>
            <a:endParaRPr lang="en-US"/>
          </a:p>
          <a:p>
            <a:r>
              <a:rPr lang="en-US" dirty="0"/>
              <a:t>I/O directed to bus ID, device ID, logical unit (LUN)</a:t>
            </a:r>
            <a:endParaRPr lang="en-US" dirty="0">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a:xfrm>
            <a:off x="1492956" y="277416"/>
            <a:ext cx="10089444" cy="576263"/>
          </a:xfrm>
        </p:spPr>
        <p:txBody>
          <a:bodyPr>
            <a:normAutofit fontScale="90000"/>
          </a:bodyPr>
          <a:lstStyle/>
          <a:p>
            <a:pPr eaLnBrk="1" hangingPunct="1"/>
            <a:r>
              <a:rPr lang="en-US"/>
              <a:t>Directory Implementation</a:t>
            </a:r>
          </a:p>
        </p:txBody>
      </p:sp>
      <p:sp>
        <p:nvSpPr>
          <p:cNvPr id="26626" name="Rectangle 3"/>
          <p:cNvSpPr>
            <a:spLocks noGrp="1" noChangeArrowheads="1"/>
          </p:cNvSpPr>
          <p:nvPr>
            <p:ph type="body" idx="1"/>
          </p:nvPr>
        </p:nvSpPr>
        <p:spPr>
          <a:xfrm>
            <a:off x="1075267" y="1233487"/>
            <a:ext cx="10247489" cy="4530329"/>
          </a:xfrm>
        </p:spPr>
        <p:txBody>
          <a:bodyPr/>
          <a:lstStyle/>
          <a:p>
            <a:r>
              <a:rPr lang="en-US" b="1"/>
              <a:t>Linear list</a:t>
            </a:r>
            <a:r>
              <a:rPr lang="en-US"/>
              <a:t> of file names with pointer to the data blocks</a:t>
            </a:r>
          </a:p>
          <a:p>
            <a:pPr lvl="1"/>
            <a:r>
              <a:rPr lang="en-US"/>
              <a:t>Simple to program</a:t>
            </a:r>
          </a:p>
          <a:p>
            <a:pPr lvl="1"/>
            <a:r>
              <a:rPr lang="en-US"/>
              <a:t>Time-consuming to execute</a:t>
            </a:r>
          </a:p>
          <a:p>
            <a:pPr lvl="2"/>
            <a:r>
              <a:rPr lang="en-US"/>
              <a:t>Linear search time</a:t>
            </a:r>
          </a:p>
          <a:p>
            <a:pPr lvl="2"/>
            <a:r>
              <a:rPr lang="en-US"/>
              <a:t>Could keep ordered alphabetically via linked list or use B+ tree</a:t>
            </a:r>
            <a:br>
              <a:rPr lang="en-US"/>
            </a:br>
            <a:endParaRPr lang="en-US"/>
          </a:p>
          <a:p>
            <a:r>
              <a:rPr lang="en-US" b="1"/>
              <a:t>Hash Table</a:t>
            </a:r>
            <a:r>
              <a:rPr lang="en-US"/>
              <a:t> – linear list with hash data structure</a:t>
            </a:r>
          </a:p>
          <a:p>
            <a:pPr lvl="1"/>
            <a:r>
              <a:rPr lang="en-US"/>
              <a:t>Decreases directory search time</a:t>
            </a:r>
          </a:p>
          <a:p>
            <a:pPr lvl="1"/>
            <a:r>
              <a:rPr lang="en-US" b="1">
                <a:solidFill>
                  <a:srgbClr val="3366FF"/>
                </a:solidFill>
              </a:rPr>
              <a:t>Collisions</a:t>
            </a:r>
            <a:r>
              <a:rPr lang="en-US">
                <a:solidFill>
                  <a:srgbClr val="3366FF"/>
                </a:solidFill>
              </a:rPr>
              <a:t> </a:t>
            </a:r>
            <a:r>
              <a:rPr lang="en-US"/>
              <a:t>– situations where two file names hash to the same location</a:t>
            </a:r>
          </a:p>
          <a:p>
            <a:pPr lvl="1"/>
            <a:r>
              <a:rPr lang="en-US"/>
              <a:t>Only good if entries are fixed size, or use chained-overflow method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r>
              <a:rPr lang="en-US" dirty="0"/>
              <a:t>Allocation Methods </a:t>
            </a:r>
          </a:p>
        </p:txBody>
      </p:sp>
      <p:sp>
        <p:nvSpPr>
          <p:cNvPr id="28674" name="Rectangle 3"/>
          <p:cNvSpPr>
            <a:spLocks noGrp="1" noChangeArrowheads="1"/>
          </p:cNvSpPr>
          <p:nvPr>
            <p:ph type="body" idx="1"/>
          </p:nvPr>
        </p:nvSpPr>
        <p:spPr>
          <a:xfrm>
            <a:off x="1075267" y="1233487"/>
            <a:ext cx="10298289" cy="4530329"/>
          </a:xfrm>
        </p:spPr>
        <p:txBody>
          <a:bodyPr vert="horz" lIns="91440" tIns="45720" rIns="91440" bIns="45720" rtlCol="0" anchor="t">
            <a:normAutofit lnSpcReduction="10000"/>
          </a:bodyPr>
          <a:lstStyle/>
          <a:p>
            <a:r>
              <a:rPr lang="en-US" dirty="0"/>
              <a:t>An allocation method refers to how disk blocks are allocated for files:</a:t>
            </a:r>
          </a:p>
          <a:p>
            <a:pPr lvl="1"/>
            <a:r>
              <a:rPr lang="en-US" dirty="0">
                <a:cs typeface="Calibri"/>
              </a:rPr>
              <a:t>Contiguous allocation</a:t>
            </a:r>
          </a:p>
          <a:p>
            <a:pPr lvl="1"/>
            <a:r>
              <a:rPr lang="en-US" dirty="0">
                <a:cs typeface="Calibri"/>
              </a:rPr>
              <a:t>Linked allocation</a:t>
            </a:r>
          </a:p>
          <a:p>
            <a:pPr lvl="1"/>
            <a:r>
              <a:rPr lang="en-US" dirty="0">
                <a:cs typeface="Calibri"/>
              </a:rPr>
              <a:t>Indexed allocation</a:t>
            </a:r>
          </a:p>
          <a:p>
            <a:endParaRPr lang="en-US">
              <a:solidFill>
                <a:srgbClr val="000000"/>
              </a:solidFill>
            </a:endParaRPr>
          </a:p>
          <a:p>
            <a:r>
              <a:rPr lang="en-US" b="1" dirty="0">
                <a:solidFill>
                  <a:srgbClr val="3366FF"/>
                </a:solidFill>
              </a:rPr>
              <a:t>Contiguous allocation </a:t>
            </a:r>
            <a:r>
              <a:rPr lang="en-US" dirty="0">
                <a:solidFill>
                  <a:srgbClr val="000000"/>
                </a:solidFill>
              </a:rPr>
              <a:t>– </a:t>
            </a:r>
            <a:r>
              <a:rPr lang="en-US" dirty="0"/>
              <a:t>each file occupies set of contiguous blocks</a:t>
            </a:r>
            <a:endParaRPr lang="en-US" dirty="0">
              <a:cs typeface="Calibri"/>
            </a:endParaRPr>
          </a:p>
          <a:p>
            <a:pPr lvl="1"/>
            <a:r>
              <a:rPr lang="en-US" dirty="0"/>
              <a:t>Best performance in most cases</a:t>
            </a:r>
            <a:endParaRPr lang="en-US" dirty="0">
              <a:cs typeface="Calibri"/>
            </a:endParaRPr>
          </a:p>
          <a:p>
            <a:pPr lvl="1"/>
            <a:r>
              <a:rPr lang="en-US" dirty="0"/>
              <a:t>Simple – only starting location (block #) and length (number of blocks) are required</a:t>
            </a:r>
            <a:endParaRPr lang="en-US" dirty="0">
              <a:cs typeface="Calibri"/>
            </a:endParaRPr>
          </a:p>
          <a:p>
            <a:pPr lvl="1"/>
            <a:r>
              <a:rPr lang="en-US" dirty="0"/>
              <a:t>Problems include finding space for file, knowing file size, external fragmentation, need for </a:t>
            </a:r>
            <a:r>
              <a:rPr lang="en-US" b="1" dirty="0">
                <a:solidFill>
                  <a:srgbClr val="3366FF"/>
                </a:solidFill>
              </a:rPr>
              <a:t>compaction off-line</a:t>
            </a:r>
            <a:r>
              <a:rPr lang="en-US" dirty="0"/>
              <a:t> (</a:t>
            </a:r>
            <a:r>
              <a:rPr lang="en-US" b="1" dirty="0">
                <a:solidFill>
                  <a:srgbClr val="3366FF"/>
                </a:solidFill>
              </a:rPr>
              <a:t>downtime</a:t>
            </a:r>
            <a:r>
              <a:rPr lang="en-US" dirty="0"/>
              <a:t>) or </a:t>
            </a:r>
            <a:r>
              <a:rPr lang="en-US" b="1" dirty="0">
                <a:solidFill>
                  <a:srgbClr val="3366FF"/>
                </a:solidFill>
              </a:rPr>
              <a:t>on-line</a:t>
            </a:r>
            <a:endParaRPr lang="en-US" b="1" dirty="0">
              <a:solidFill>
                <a:srgbClr val="3366FF"/>
              </a:solidFill>
              <a:cs typeface="Calibri"/>
            </a:endParaRPr>
          </a:p>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en-US"/>
              <a:t>Contiguous Allocation</a:t>
            </a:r>
          </a:p>
        </p:txBody>
      </p:sp>
      <p:sp>
        <p:nvSpPr>
          <p:cNvPr id="30722" name="Rectangle 3"/>
          <p:cNvSpPr>
            <a:spLocks noGrp="1" noChangeArrowheads="1"/>
          </p:cNvSpPr>
          <p:nvPr>
            <p:ph type="body" idx="1"/>
          </p:nvPr>
        </p:nvSpPr>
        <p:spPr>
          <a:xfrm>
            <a:off x="1075267" y="1233487"/>
            <a:ext cx="9800167" cy="3490913"/>
          </a:xfrm>
        </p:spPr>
        <p:txBody>
          <a:bodyPr/>
          <a:lstStyle/>
          <a:p>
            <a:r>
              <a:rPr lang="en-US"/>
              <a:t>Mapping from logical to physical</a:t>
            </a:r>
          </a:p>
        </p:txBody>
      </p:sp>
      <p:sp>
        <p:nvSpPr>
          <p:cNvPr id="30723" name="Text Box 4"/>
          <p:cNvSpPr txBox="1">
            <a:spLocks noChangeArrowheads="1"/>
          </p:cNvSpPr>
          <p:nvPr/>
        </p:nvSpPr>
        <p:spPr bwMode="auto">
          <a:xfrm>
            <a:off x="3541889" y="2575940"/>
            <a:ext cx="1686278" cy="386910"/>
          </a:xfrm>
          <a:prstGeom prst="rect">
            <a:avLst/>
          </a:prstGeom>
          <a:noFill/>
          <a:ln w="9525">
            <a:noFill/>
            <a:miter lim="800000"/>
            <a:headEnd/>
            <a:tailEnd/>
          </a:ln>
        </p:spPr>
        <p:txBody>
          <a:bodyPr lIns="108847" tIns="54424" rIns="108847" bIns="54424" anchor="ctr">
            <a:spAutoFit/>
          </a:bodyPr>
          <a:lstStyle/>
          <a:p>
            <a:pPr algn="ctr">
              <a:spcBef>
                <a:spcPct val="50000"/>
              </a:spcBef>
            </a:pPr>
            <a:r>
              <a:rPr lang="en-US">
                <a:latin typeface="Helvetica" pitchFamily="-84" charset="0"/>
              </a:rPr>
              <a:t>LA/512</a:t>
            </a:r>
          </a:p>
        </p:txBody>
      </p:sp>
      <p:sp>
        <p:nvSpPr>
          <p:cNvPr id="30724" name="Text Box 5"/>
          <p:cNvSpPr txBox="1">
            <a:spLocks noChangeArrowheads="1"/>
          </p:cNvSpPr>
          <p:nvPr/>
        </p:nvSpPr>
        <p:spPr bwMode="auto">
          <a:xfrm>
            <a:off x="5024968" y="2118740"/>
            <a:ext cx="1073855" cy="386910"/>
          </a:xfrm>
          <a:prstGeom prst="rect">
            <a:avLst/>
          </a:prstGeom>
          <a:noFill/>
          <a:ln w="9525">
            <a:noFill/>
            <a:miter lim="800000"/>
            <a:headEnd/>
            <a:tailEnd/>
          </a:ln>
        </p:spPr>
        <p:txBody>
          <a:bodyPr lIns="108847" tIns="54424" rIns="108847" bIns="54424" anchor="ctr">
            <a:spAutoFit/>
          </a:bodyPr>
          <a:lstStyle/>
          <a:p>
            <a:pPr algn="ctr">
              <a:spcBef>
                <a:spcPct val="50000"/>
              </a:spcBef>
            </a:pPr>
            <a:r>
              <a:rPr lang="en-US">
                <a:latin typeface="Helvetica" pitchFamily="-84" charset="0"/>
              </a:rPr>
              <a:t>Q</a:t>
            </a:r>
          </a:p>
        </p:txBody>
      </p:sp>
      <p:sp>
        <p:nvSpPr>
          <p:cNvPr id="30725" name="Text Box 6"/>
          <p:cNvSpPr txBox="1">
            <a:spLocks noChangeArrowheads="1"/>
          </p:cNvSpPr>
          <p:nvPr/>
        </p:nvSpPr>
        <p:spPr bwMode="auto">
          <a:xfrm>
            <a:off x="5101167" y="3134938"/>
            <a:ext cx="846667" cy="386910"/>
          </a:xfrm>
          <a:prstGeom prst="rect">
            <a:avLst/>
          </a:prstGeom>
          <a:noFill/>
          <a:ln w="9525">
            <a:noFill/>
            <a:miter lim="800000"/>
            <a:headEnd/>
            <a:tailEnd/>
          </a:ln>
        </p:spPr>
        <p:txBody>
          <a:bodyPr lIns="108847" tIns="54424" rIns="108847" bIns="54424" anchor="ctr">
            <a:spAutoFit/>
          </a:bodyPr>
          <a:lstStyle/>
          <a:p>
            <a:pPr algn="ctr">
              <a:spcBef>
                <a:spcPct val="50000"/>
              </a:spcBef>
            </a:pPr>
            <a:r>
              <a:rPr lang="en-US">
                <a:latin typeface="Helvetica" pitchFamily="-84" charset="0"/>
              </a:rPr>
              <a:t>R</a:t>
            </a:r>
          </a:p>
        </p:txBody>
      </p:sp>
      <p:sp>
        <p:nvSpPr>
          <p:cNvPr id="30726" name="Line 7"/>
          <p:cNvSpPr>
            <a:spLocks noChangeShapeType="1"/>
          </p:cNvSpPr>
          <p:nvPr/>
        </p:nvSpPr>
        <p:spPr bwMode="auto">
          <a:xfrm flipV="1">
            <a:off x="5015089" y="2300288"/>
            <a:ext cx="344311" cy="172641"/>
          </a:xfrm>
          <a:prstGeom prst="line">
            <a:avLst/>
          </a:prstGeom>
          <a:noFill/>
          <a:ln w="9525">
            <a:solidFill>
              <a:schemeClr val="tx1"/>
            </a:solidFill>
            <a:round/>
            <a:headEnd/>
            <a:tailEnd/>
          </a:ln>
        </p:spPr>
        <p:txBody>
          <a:bodyPr wrap="none" lIns="108847" tIns="54424" rIns="108847" bIns="54424" anchor="ctr"/>
          <a:lstStyle/>
          <a:p>
            <a:endParaRPr lang="sk-SK"/>
          </a:p>
        </p:txBody>
      </p:sp>
      <p:sp>
        <p:nvSpPr>
          <p:cNvPr id="30727" name="Line 8"/>
          <p:cNvSpPr>
            <a:spLocks noChangeShapeType="1"/>
          </p:cNvSpPr>
          <p:nvPr/>
        </p:nvSpPr>
        <p:spPr bwMode="auto">
          <a:xfrm>
            <a:off x="4948767" y="2953941"/>
            <a:ext cx="364067" cy="216694"/>
          </a:xfrm>
          <a:prstGeom prst="line">
            <a:avLst/>
          </a:prstGeom>
          <a:noFill/>
          <a:ln w="9525">
            <a:solidFill>
              <a:schemeClr val="tx1"/>
            </a:solidFill>
            <a:round/>
            <a:headEnd/>
            <a:tailEnd/>
          </a:ln>
        </p:spPr>
        <p:txBody>
          <a:bodyPr wrap="none" lIns="108847" tIns="54424" rIns="108847" bIns="54424" anchor="ctr"/>
          <a:lstStyle/>
          <a:p>
            <a:endParaRPr lang="sk-SK"/>
          </a:p>
        </p:txBody>
      </p:sp>
      <p:sp>
        <p:nvSpPr>
          <p:cNvPr id="30728" name="Rectangle 10"/>
          <p:cNvSpPr>
            <a:spLocks noChangeArrowheads="1"/>
          </p:cNvSpPr>
          <p:nvPr/>
        </p:nvSpPr>
        <p:spPr bwMode="auto">
          <a:xfrm>
            <a:off x="846667" y="3739753"/>
            <a:ext cx="9709856" cy="823913"/>
          </a:xfrm>
          <a:prstGeom prst="rect">
            <a:avLst/>
          </a:prstGeom>
          <a:noFill/>
          <a:ln w="9525">
            <a:noFill/>
            <a:miter lim="800000"/>
            <a:headEnd/>
            <a:tailEnd/>
          </a:ln>
        </p:spPr>
        <p:txBody>
          <a:bodyPr lIns="108847" tIns="54424" rIns="108847" bIns="54424"/>
          <a:lstStyle/>
          <a:p>
            <a:pPr lvl="1"/>
            <a:r>
              <a:rPr lang="en-US" dirty="0">
                <a:latin typeface="Helvetica" pitchFamily="-84" charset="0"/>
              </a:rPr>
              <a:t>Block to be accessed = Q + starting address</a:t>
            </a:r>
          </a:p>
          <a:p>
            <a:pPr lvl="1"/>
            <a:r>
              <a:rPr lang="en-US" dirty="0">
                <a:latin typeface="Helvetica" pitchFamily="-84" charset="0"/>
              </a:rPr>
              <a:t>Displacement into block = R</a:t>
            </a:r>
          </a:p>
        </p:txBody>
      </p:sp>
      <p:pic>
        <p:nvPicPr>
          <p:cNvPr id="30729" name="Picture 5"/>
          <p:cNvPicPr>
            <a:picLocks noChangeAspect="1" noChangeArrowheads="1"/>
          </p:cNvPicPr>
          <p:nvPr/>
        </p:nvPicPr>
        <p:blipFill>
          <a:blip r:embed="rId3" cstate="print"/>
          <a:srcRect/>
          <a:stretch>
            <a:fillRect/>
          </a:stretch>
        </p:blipFill>
        <p:spPr bwMode="auto">
          <a:xfrm>
            <a:off x="6715478" y="1652588"/>
            <a:ext cx="4960055" cy="3370660"/>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1257301" y="277416"/>
            <a:ext cx="10325100" cy="576263"/>
          </a:xfrm>
        </p:spPr>
        <p:txBody>
          <a:bodyPr>
            <a:normAutofit fontScale="90000"/>
          </a:bodyPr>
          <a:lstStyle/>
          <a:p>
            <a:pPr eaLnBrk="1" hangingPunct="1"/>
            <a:r>
              <a:rPr lang="en-US"/>
              <a:t>Extent-Based Systems</a:t>
            </a:r>
          </a:p>
        </p:txBody>
      </p:sp>
      <p:sp>
        <p:nvSpPr>
          <p:cNvPr id="32770" name="Rectangle 3"/>
          <p:cNvSpPr>
            <a:spLocks noGrp="1" noChangeArrowheads="1"/>
          </p:cNvSpPr>
          <p:nvPr>
            <p:ph type="body" idx="1"/>
          </p:nvPr>
        </p:nvSpPr>
        <p:spPr>
          <a:xfrm>
            <a:off x="1075267" y="1233487"/>
            <a:ext cx="10272889" cy="4530329"/>
          </a:xfrm>
        </p:spPr>
        <p:txBody>
          <a:bodyPr/>
          <a:lstStyle/>
          <a:p>
            <a:r>
              <a:rPr lang="en-US"/>
              <a:t>Many newer file systems (i.e., Veritas File System) use a modified contiguous allocation scheme</a:t>
            </a:r>
          </a:p>
          <a:p>
            <a:endParaRPr lang="en-US"/>
          </a:p>
          <a:p>
            <a:r>
              <a:rPr lang="en-US"/>
              <a:t>Extent-based file systems allocate disk blocks in extents</a:t>
            </a:r>
          </a:p>
          <a:p>
            <a:endParaRPr lang="en-US"/>
          </a:p>
          <a:p>
            <a:r>
              <a:rPr lang="en-US"/>
              <a:t>An </a:t>
            </a:r>
            <a:r>
              <a:rPr lang="en-US" b="1">
                <a:solidFill>
                  <a:srgbClr val="3366FF"/>
                </a:solidFill>
              </a:rPr>
              <a:t>extent</a:t>
            </a:r>
            <a:r>
              <a:rPr lang="en-US">
                <a:solidFill>
                  <a:srgbClr val="3366FF"/>
                </a:solidFill>
              </a:rPr>
              <a:t> </a:t>
            </a:r>
            <a:r>
              <a:rPr lang="en-US"/>
              <a:t>is a contiguous block of disks</a:t>
            </a:r>
          </a:p>
          <a:p>
            <a:pPr lvl="1"/>
            <a:r>
              <a:rPr lang="en-US"/>
              <a:t>Extents are allocated for file allocation</a:t>
            </a:r>
          </a:p>
          <a:p>
            <a:pPr lvl="1"/>
            <a:r>
              <a:rPr lang="en-US"/>
              <a:t>A file consists of one or more extents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a:t>Allocation Methods - Linked</a:t>
            </a:r>
          </a:p>
        </p:txBody>
      </p:sp>
      <p:sp>
        <p:nvSpPr>
          <p:cNvPr id="34818" name="Content Placeholder 2"/>
          <p:cNvSpPr>
            <a:spLocks noGrp="1"/>
          </p:cNvSpPr>
          <p:nvPr>
            <p:ph idx="1"/>
          </p:nvPr>
        </p:nvSpPr>
        <p:spPr/>
        <p:txBody>
          <a:bodyPr>
            <a:normAutofit fontScale="92500" lnSpcReduction="20000"/>
          </a:bodyPr>
          <a:lstStyle/>
          <a:p>
            <a:r>
              <a:rPr lang="en-US" b="1">
                <a:solidFill>
                  <a:srgbClr val="3366FF"/>
                </a:solidFill>
              </a:rPr>
              <a:t>Linked allocation </a:t>
            </a:r>
            <a:r>
              <a:rPr lang="en-US">
                <a:solidFill>
                  <a:srgbClr val="000000"/>
                </a:solidFill>
              </a:rPr>
              <a:t>– each file a linked list of blocks</a:t>
            </a:r>
          </a:p>
          <a:p>
            <a:pPr lvl="1"/>
            <a:r>
              <a:rPr lang="en-US">
                <a:solidFill>
                  <a:srgbClr val="000000"/>
                </a:solidFill>
              </a:rPr>
              <a:t>File ends at nil pointer</a:t>
            </a:r>
          </a:p>
          <a:p>
            <a:pPr lvl="1"/>
            <a:r>
              <a:rPr lang="en-US">
                <a:solidFill>
                  <a:srgbClr val="000000"/>
                </a:solidFill>
              </a:rPr>
              <a:t>No external fragmentation</a:t>
            </a:r>
          </a:p>
          <a:p>
            <a:pPr lvl="1"/>
            <a:r>
              <a:rPr lang="en-US">
                <a:solidFill>
                  <a:srgbClr val="000000"/>
                </a:solidFill>
              </a:rPr>
              <a:t>Each block contains pointer to next block</a:t>
            </a:r>
          </a:p>
          <a:p>
            <a:pPr lvl="1"/>
            <a:r>
              <a:rPr lang="en-US">
                <a:solidFill>
                  <a:srgbClr val="000000"/>
                </a:solidFill>
              </a:rPr>
              <a:t>No compaction, external fragmentation</a:t>
            </a:r>
          </a:p>
          <a:p>
            <a:pPr lvl="1"/>
            <a:r>
              <a:rPr lang="en-US">
                <a:solidFill>
                  <a:srgbClr val="000000"/>
                </a:solidFill>
              </a:rPr>
              <a:t>Free space management system called when new block needed</a:t>
            </a:r>
          </a:p>
          <a:p>
            <a:pPr lvl="1"/>
            <a:r>
              <a:rPr lang="en-US">
                <a:solidFill>
                  <a:srgbClr val="000000"/>
                </a:solidFill>
              </a:rPr>
              <a:t>Improve efficiency by clustering blocks into groups but increases internal fragmentation</a:t>
            </a:r>
          </a:p>
          <a:p>
            <a:pPr lvl="1"/>
            <a:r>
              <a:rPr lang="en-US">
                <a:solidFill>
                  <a:srgbClr val="000000"/>
                </a:solidFill>
              </a:rPr>
              <a:t>Reliability can be a problem</a:t>
            </a:r>
          </a:p>
          <a:p>
            <a:pPr lvl="1"/>
            <a:r>
              <a:rPr lang="en-US">
                <a:solidFill>
                  <a:srgbClr val="000000"/>
                </a:solidFill>
              </a:rPr>
              <a:t>Locating a block can take many I/Os and disk seeks</a:t>
            </a:r>
          </a:p>
          <a:p>
            <a:r>
              <a:rPr lang="en-US">
                <a:solidFill>
                  <a:srgbClr val="000000"/>
                </a:solidFill>
              </a:rPr>
              <a:t>FAT (File Allocation Table) variation</a:t>
            </a:r>
          </a:p>
          <a:p>
            <a:pPr lvl="1"/>
            <a:r>
              <a:rPr lang="en-US">
                <a:solidFill>
                  <a:srgbClr val="000000"/>
                </a:solidFill>
              </a:rPr>
              <a:t>Beginning of volume has table, indexed by block number</a:t>
            </a:r>
          </a:p>
          <a:p>
            <a:pPr lvl="1"/>
            <a:r>
              <a:rPr lang="en-US">
                <a:solidFill>
                  <a:srgbClr val="000000"/>
                </a:solidFill>
              </a:rPr>
              <a:t>Much like a linked list, but faster on disk and cacheable </a:t>
            </a:r>
          </a:p>
          <a:p>
            <a:pPr lvl="1"/>
            <a:r>
              <a:rPr lang="en-US">
                <a:solidFill>
                  <a:srgbClr val="000000"/>
                </a:solidFill>
              </a:rPr>
              <a:t>New block allocation simple</a:t>
            </a:r>
          </a:p>
          <a:p>
            <a:pPr>
              <a:buFont typeface="Monotype Sorts" pitchFamily="-84" charset="2"/>
              <a:buNone/>
            </a:pPr>
            <a:endParaRPr lang="en-US"/>
          </a:p>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896056" y="277416"/>
            <a:ext cx="10686344" cy="576263"/>
          </a:xfrm>
        </p:spPr>
        <p:txBody>
          <a:bodyPr>
            <a:normAutofit fontScale="90000"/>
          </a:bodyPr>
          <a:lstStyle/>
          <a:p>
            <a:pPr eaLnBrk="1" hangingPunct="1"/>
            <a:r>
              <a:rPr lang="en-US"/>
              <a:t>Linked Allocation</a:t>
            </a:r>
          </a:p>
        </p:txBody>
      </p:sp>
      <p:sp>
        <p:nvSpPr>
          <p:cNvPr id="35842" name="Rectangle 3"/>
          <p:cNvSpPr>
            <a:spLocks noGrp="1" noChangeArrowheads="1"/>
          </p:cNvSpPr>
          <p:nvPr>
            <p:ph type="body" idx="1"/>
          </p:nvPr>
        </p:nvSpPr>
        <p:spPr>
          <a:xfrm>
            <a:off x="1075266" y="1233487"/>
            <a:ext cx="10103556" cy="748904"/>
          </a:xfrm>
        </p:spPr>
        <p:txBody>
          <a:bodyPr>
            <a:normAutofit fontScale="92500" lnSpcReduction="10000"/>
          </a:bodyPr>
          <a:lstStyle/>
          <a:p>
            <a:r>
              <a:rPr lang="en-US"/>
              <a:t>Each file is a linked list of disk blocks: blocks may be scattered anywhere on the disk</a:t>
            </a:r>
          </a:p>
        </p:txBody>
      </p:sp>
      <p:grpSp>
        <p:nvGrpSpPr>
          <p:cNvPr id="2" name="Group 4"/>
          <p:cNvGrpSpPr>
            <a:grpSpLocks/>
          </p:cNvGrpSpPr>
          <p:nvPr/>
        </p:nvGrpSpPr>
        <p:grpSpPr bwMode="auto">
          <a:xfrm>
            <a:off x="3769784" y="2501503"/>
            <a:ext cx="3481917" cy="1500188"/>
            <a:chOff x="1781" y="1576"/>
            <a:chExt cx="1645" cy="945"/>
          </a:xfrm>
        </p:grpSpPr>
        <p:sp>
          <p:nvSpPr>
            <p:cNvPr id="35844" name="Rectangle 5"/>
            <p:cNvSpPr>
              <a:spLocks noChangeArrowheads="1"/>
            </p:cNvSpPr>
            <p:nvPr/>
          </p:nvSpPr>
          <p:spPr bwMode="auto">
            <a:xfrm>
              <a:off x="2481" y="1576"/>
              <a:ext cx="945" cy="272"/>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84" charset="0"/>
                </a:rPr>
                <a:t>pointer</a:t>
              </a:r>
            </a:p>
          </p:txBody>
        </p:sp>
        <p:sp>
          <p:nvSpPr>
            <p:cNvPr id="35845" name="Rectangle 6"/>
            <p:cNvSpPr>
              <a:spLocks noChangeArrowheads="1"/>
            </p:cNvSpPr>
            <p:nvPr/>
          </p:nvSpPr>
          <p:spPr bwMode="auto">
            <a:xfrm>
              <a:off x="2481" y="1848"/>
              <a:ext cx="945" cy="673"/>
            </a:xfrm>
            <a:prstGeom prst="rect">
              <a:avLst/>
            </a:prstGeom>
            <a:solidFill>
              <a:schemeClr val="bg1"/>
            </a:solidFill>
            <a:ln w="9525">
              <a:solidFill>
                <a:schemeClr val="tx1"/>
              </a:solidFill>
              <a:miter lim="800000"/>
              <a:headEnd/>
              <a:tailEnd/>
            </a:ln>
          </p:spPr>
          <p:txBody>
            <a:bodyPr wrap="none" anchor="ctr"/>
            <a:lstStyle/>
            <a:p>
              <a:endParaRPr lang="sk-SK"/>
            </a:p>
          </p:txBody>
        </p:sp>
        <p:sp>
          <p:nvSpPr>
            <p:cNvPr id="35846" name="Text Box 7"/>
            <p:cNvSpPr txBox="1">
              <a:spLocks noChangeArrowheads="1"/>
            </p:cNvSpPr>
            <p:nvPr/>
          </p:nvSpPr>
          <p:spPr bwMode="auto">
            <a:xfrm>
              <a:off x="1781" y="1596"/>
              <a:ext cx="587" cy="233"/>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84" charset="0"/>
                </a:rPr>
                <a:t>block      =</a:t>
              </a: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1298222" y="277416"/>
            <a:ext cx="10284178" cy="576263"/>
          </a:xfrm>
        </p:spPr>
        <p:txBody>
          <a:bodyPr>
            <a:normAutofit fontScale="90000"/>
          </a:bodyPr>
          <a:lstStyle/>
          <a:p>
            <a:pPr eaLnBrk="1" hangingPunct="1"/>
            <a:r>
              <a:rPr lang="en-US"/>
              <a:t>Linked Allocation</a:t>
            </a:r>
          </a:p>
        </p:txBody>
      </p:sp>
      <p:sp>
        <p:nvSpPr>
          <p:cNvPr id="37890" name="Rectangle 3"/>
          <p:cNvSpPr>
            <a:spLocks noGrp="1" noChangeArrowheads="1"/>
          </p:cNvSpPr>
          <p:nvPr>
            <p:ph type="body" idx="1"/>
          </p:nvPr>
        </p:nvSpPr>
        <p:spPr>
          <a:xfrm>
            <a:off x="1075267" y="1233488"/>
            <a:ext cx="9828389" cy="1518047"/>
          </a:xfrm>
        </p:spPr>
        <p:txBody>
          <a:bodyPr/>
          <a:lstStyle/>
          <a:p>
            <a:r>
              <a:rPr lang="en-US"/>
              <a:t>Mapping</a:t>
            </a:r>
          </a:p>
        </p:txBody>
      </p:sp>
      <p:sp>
        <p:nvSpPr>
          <p:cNvPr id="37891" name="Rectangle 4"/>
          <p:cNvSpPr>
            <a:spLocks noChangeArrowheads="1"/>
          </p:cNvSpPr>
          <p:nvPr/>
        </p:nvSpPr>
        <p:spPr bwMode="auto">
          <a:xfrm>
            <a:off x="914400" y="4233862"/>
            <a:ext cx="10450689" cy="1633538"/>
          </a:xfrm>
          <a:prstGeom prst="rect">
            <a:avLst/>
          </a:prstGeom>
          <a:noFill/>
          <a:ln w="9525">
            <a:noFill/>
            <a:miter lim="800000"/>
            <a:headEnd/>
            <a:tailEnd/>
          </a:ln>
        </p:spPr>
        <p:txBody>
          <a:bodyPr lIns="108847" tIns="54424" rIns="108847" bIns="54424"/>
          <a:lstStyle/>
          <a:p>
            <a:pPr lvl="1">
              <a:buClr>
                <a:schemeClr val="accent2"/>
              </a:buClr>
              <a:buSzPct val="90000"/>
            </a:pPr>
            <a:r>
              <a:rPr kumimoji="1" lang="en-US" dirty="0">
                <a:latin typeface="Helvetica" pitchFamily="-84" charset="0"/>
              </a:rPr>
              <a:t>Block to be accessed is the </a:t>
            </a:r>
            <a:r>
              <a:rPr kumimoji="1" lang="en-US" dirty="0" err="1">
                <a:latin typeface="Helvetica" pitchFamily="-84" charset="0"/>
              </a:rPr>
              <a:t>Qth</a:t>
            </a:r>
            <a:r>
              <a:rPr kumimoji="1" lang="en-US" dirty="0">
                <a:latin typeface="Helvetica" pitchFamily="-84" charset="0"/>
              </a:rPr>
              <a:t> block in the linked chain of blocks representing the file.</a:t>
            </a:r>
          </a:p>
          <a:p>
            <a:pPr lvl="1">
              <a:buClr>
                <a:schemeClr val="accent2"/>
              </a:buClr>
              <a:buSzPct val="90000"/>
            </a:pPr>
            <a:r>
              <a:rPr kumimoji="1" lang="en-US" dirty="0">
                <a:latin typeface="Helvetica" pitchFamily="-84" charset="0"/>
              </a:rPr>
              <a:t>Displacement into block = R + 1</a:t>
            </a:r>
          </a:p>
        </p:txBody>
      </p:sp>
      <p:sp>
        <p:nvSpPr>
          <p:cNvPr id="37892" name="Text Box 5"/>
          <p:cNvSpPr txBox="1">
            <a:spLocks noChangeArrowheads="1"/>
          </p:cNvSpPr>
          <p:nvPr/>
        </p:nvSpPr>
        <p:spPr bwMode="auto">
          <a:xfrm>
            <a:off x="4441715" y="3199828"/>
            <a:ext cx="933670" cy="386910"/>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a:latin typeface="Helvetica" pitchFamily="-84" charset="0"/>
              </a:rPr>
              <a:t>LA/511</a:t>
            </a:r>
          </a:p>
        </p:txBody>
      </p:sp>
      <p:sp>
        <p:nvSpPr>
          <p:cNvPr id="37893" name="Text Box 6"/>
          <p:cNvSpPr txBox="1">
            <a:spLocks noChangeArrowheads="1"/>
          </p:cNvSpPr>
          <p:nvPr/>
        </p:nvSpPr>
        <p:spPr bwMode="auto">
          <a:xfrm>
            <a:off x="5699472" y="2883716"/>
            <a:ext cx="399357" cy="386910"/>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a:latin typeface="Helvetica" pitchFamily="-84" charset="0"/>
              </a:rPr>
              <a:t>Q</a:t>
            </a:r>
          </a:p>
        </p:txBody>
      </p:sp>
      <p:sp>
        <p:nvSpPr>
          <p:cNvPr id="37894" name="Text Box 7"/>
          <p:cNvSpPr txBox="1">
            <a:spLocks noChangeArrowheads="1"/>
          </p:cNvSpPr>
          <p:nvPr/>
        </p:nvSpPr>
        <p:spPr bwMode="auto">
          <a:xfrm>
            <a:off x="5697418" y="3499865"/>
            <a:ext cx="386532" cy="386910"/>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a:latin typeface="Helvetica" pitchFamily="-84" charset="0"/>
              </a:rPr>
              <a:t>R</a:t>
            </a:r>
          </a:p>
        </p:txBody>
      </p:sp>
      <p:sp>
        <p:nvSpPr>
          <p:cNvPr id="37895" name="Line 8"/>
          <p:cNvSpPr>
            <a:spLocks noChangeShapeType="1"/>
          </p:cNvSpPr>
          <p:nvPr/>
        </p:nvSpPr>
        <p:spPr bwMode="auto">
          <a:xfrm flipV="1">
            <a:off x="5400323" y="3134917"/>
            <a:ext cx="344311" cy="173831"/>
          </a:xfrm>
          <a:prstGeom prst="line">
            <a:avLst/>
          </a:prstGeom>
          <a:noFill/>
          <a:ln w="9525">
            <a:solidFill>
              <a:schemeClr val="tx1"/>
            </a:solidFill>
            <a:round/>
            <a:headEnd/>
            <a:tailEnd/>
          </a:ln>
        </p:spPr>
        <p:txBody>
          <a:bodyPr wrap="none" lIns="108847" tIns="54424" rIns="108847" bIns="54424" anchor="ctr"/>
          <a:lstStyle/>
          <a:p>
            <a:endParaRPr lang="sk-SK"/>
          </a:p>
        </p:txBody>
      </p:sp>
      <p:sp>
        <p:nvSpPr>
          <p:cNvPr id="37896" name="Line 9"/>
          <p:cNvSpPr>
            <a:spLocks noChangeShapeType="1"/>
          </p:cNvSpPr>
          <p:nvPr/>
        </p:nvSpPr>
        <p:spPr bwMode="auto">
          <a:xfrm>
            <a:off x="5410200" y="3446860"/>
            <a:ext cx="345723" cy="172640"/>
          </a:xfrm>
          <a:prstGeom prst="line">
            <a:avLst/>
          </a:prstGeom>
          <a:noFill/>
          <a:ln w="9525">
            <a:solidFill>
              <a:schemeClr val="tx1"/>
            </a:solidFill>
            <a:round/>
            <a:headEnd/>
            <a:tailEnd/>
          </a:ln>
        </p:spPr>
        <p:txBody>
          <a:bodyPr wrap="none" lIns="108847" tIns="54424" rIns="108847" bIns="54424" anchor="ctr"/>
          <a:lstStyle/>
          <a:p>
            <a:endParaRPr lang="sk-SK"/>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1388533" y="277416"/>
            <a:ext cx="10193867" cy="576263"/>
          </a:xfrm>
        </p:spPr>
        <p:txBody>
          <a:bodyPr>
            <a:normAutofit fontScale="90000"/>
          </a:bodyPr>
          <a:lstStyle/>
          <a:p>
            <a:pPr eaLnBrk="1" hangingPunct="1"/>
            <a:r>
              <a:rPr lang="en-US" dirty="0"/>
              <a:t>Linked Allocation</a:t>
            </a:r>
            <a:endParaRPr lang="en-US" sz="2800" dirty="0"/>
          </a:p>
        </p:txBody>
      </p:sp>
      <p:pic>
        <p:nvPicPr>
          <p:cNvPr id="39938" name="Picture 5"/>
          <p:cNvPicPr>
            <a:picLocks noChangeAspect="1" noChangeArrowheads="1"/>
          </p:cNvPicPr>
          <p:nvPr/>
        </p:nvPicPr>
        <p:blipFill>
          <a:blip r:embed="rId3" cstate="print"/>
          <a:srcRect/>
          <a:stretch>
            <a:fillRect/>
          </a:stretch>
        </p:blipFill>
        <p:spPr bwMode="auto">
          <a:xfrm>
            <a:off x="2710745" y="1335882"/>
            <a:ext cx="6804378" cy="4783931"/>
          </a:xfrm>
          <a:prstGeom prst="rect">
            <a:avLst/>
          </a:prstGeom>
          <a:noFill/>
          <a:ln w="9525">
            <a:noFill/>
            <a:miter lim="800000"/>
            <a:headEnd/>
            <a:tailEnd/>
          </a:ln>
        </p:spPr>
      </p:pic>
      <p:sp>
        <p:nvSpPr>
          <p:cNvPr id="2" name="BlokTextu 1"/>
          <p:cNvSpPr txBox="1"/>
          <p:nvPr/>
        </p:nvSpPr>
        <p:spPr>
          <a:xfrm>
            <a:off x="4495800" y="3143250"/>
            <a:ext cx="418704" cy="369332"/>
          </a:xfrm>
          <a:prstGeom prst="rect">
            <a:avLst/>
          </a:prstGeom>
          <a:solidFill>
            <a:schemeClr val="bg1">
              <a:lumMod val="95000"/>
            </a:schemeClr>
          </a:solidFill>
        </p:spPr>
        <p:txBody>
          <a:bodyPr wrap="none" rtlCol="0">
            <a:spAutoFit/>
          </a:bodyPr>
          <a:lstStyle/>
          <a:p>
            <a:r>
              <a:rPr lang="sk-SK" dirty="0"/>
              <a:t>25</a:t>
            </a:r>
          </a:p>
        </p:txBody>
      </p:sp>
      <p:sp>
        <p:nvSpPr>
          <p:cNvPr id="6" name="BlokTextu 5"/>
          <p:cNvSpPr txBox="1"/>
          <p:nvPr/>
        </p:nvSpPr>
        <p:spPr>
          <a:xfrm>
            <a:off x="3810000" y="3162300"/>
            <a:ext cx="418704" cy="369332"/>
          </a:xfrm>
          <a:prstGeom prst="rect">
            <a:avLst/>
          </a:prstGeom>
          <a:solidFill>
            <a:schemeClr val="bg1">
              <a:lumMod val="95000"/>
            </a:schemeClr>
          </a:solidFill>
        </p:spPr>
        <p:txBody>
          <a:bodyPr wrap="none" rtlCol="0">
            <a:spAutoFit/>
          </a:bodyPr>
          <a:lstStyle/>
          <a:p>
            <a:r>
              <a:rPr lang="sk-SK" dirty="0"/>
              <a:t>16</a:t>
            </a:r>
          </a:p>
        </p:txBody>
      </p:sp>
      <p:sp>
        <p:nvSpPr>
          <p:cNvPr id="7" name="BlokTextu 6"/>
          <p:cNvSpPr txBox="1"/>
          <p:nvPr/>
        </p:nvSpPr>
        <p:spPr>
          <a:xfrm>
            <a:off x="3181350" y="4010025"/>
            <a:ext cx="301686" cy="369332"/>
          </a:xfrm>
          <a:prstGeom prst="rect">
            <a:avLst/>
          </a:prstGeom>
          <a:solidFill>
            <a:schemeClr val="bg1">
              <a:lumMod val="95000"/>
            </a:schemeClr>
          </a:solidFill>
        </p:spPr>
        <p:txBody>
          <a:bodyPr wrap="none" rtlCol="0">
            <a:spAutoFit/>
          </a:bodyPr>
          <a:lstStyle/>
          <a:p>
            <a:r>
              <a:rPr lang="sk-SK" dirty="0"/>
              <a:t>1</a:t>
            </a:r>
          </a:p>
        </p:txBody>
      </p:sp>
      <p:sp>
        <p:nvSpPr>
          <p:cNvPr id="8" name="BlokTextu 7"/>
          <p:cNvSpPr txBox="1"/>
          <p:nvPr/>
        </p:nvSpPr>
        <p:spPr>
          <a:xfrm>
            <a:off x="3810000" y="2009775"/>
            <a:ext cx="418704" cy="369332"/>
          </a:xfrm>
          <a:prstGeom prst="rect">
            <a:avLst/>
          </a:prstGeom>
          <a:solidFill>
            <a:schemeClr val="bg1">
              <a:lumMod val="95000"/>
            </a:schemeClr>
          </a:solidFill>
        </p:spPr>
        <p:txBody>
          <a:bodyPr wrap="none" rtlCol="0">
            <a:spAutoFit/>
          </a:bodyPr>
          <a:lstStyle/>
          <a:p>
            <a:r>
              <a:rPr lang="sk-SK" dirty="0"/>
              <a:t>10</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452034" y="277416"/>
            <a:ext cx="10130366" cy="576263"/>
          </a:xfrm>
        </p:spPr>
        <p:txBody>
          <a:bodyPr>
            <a:normAutofit fontScale="90000"/>
          </a:bodyPr>
          <a:lstStyle/>
          <a:p>
            <a:pPr eaLnBrk="1" hangingPunct="1"/>
            <a:r>
              <a:rPr lang="en-US" dirty="0"/>
              <a:t>File-Allocation Table</a:t>
            </a:r>
            <a:endParaRPr lang="en-US" sz="2800" dirty="0"/>
          </a:p>
        </p:txBody>
      </p:sp>
      <p:pic>
        <p:nvPicPr>
          <p:cNvPr id="41986" name="Picture 5"/>
          <p:cNvPicPr>
            <a:picLocks noChangeAspect="1" noChangeArrowheads="1"/>
          </p:cNvPicPr>
          <p:nvPr/>
        </p:nvPicPr>
        <p:blipFill>
          <a:blip r:embed="rId3" cstate="print"/>
          <a:srcRect/>
          <a:stretch>
            <a:fillRect/>
          </a:stretch>
        </p:blipFill>
        <p:spPr bwMode="auto">
          <a:xfrm>
            <a:off x="2556933" y="1578769"/>
            <a:ext cx="7309556" cy="4463654"/>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t>Allocation Methods - Indexed</a:t>
            </a:r>
          </a:p>
        </p:txBody>
      </p:sp>
      <p:sp>
        <p:nvSpPr>
          <p:cNvPr id="44034" name="Content Placeholder 2"/>
          <p:cNvSpPr>
            <a:spLocks noGrp="1"/>
          </p:cNvSpPr>
          <p:nvPr>
            <p:ph idx="1"/>
          </p:nvPr>
        </p:nvSpPr>
        <p:spPr/>
        <p:txBody>
          <a:bodyPr/>
          <a:lstStyle/>
          <a:p>
            <a:r>
              <a:rPr lang="en-US" b="1">
                <a:solidFill>
                  <a:srgbClr val="3366FF"/>
                </a:solidFill>
              </a:rPr>
              <a:t>Indexed allocation</a:t>
            </a:r>
          </a:p>
          <a:p>
            <a:pPr lvl="1"/>
            <a:r>
              <a:rPr lang="en-US">
                <a:solidFill>
                  <a:srgbClr val="000000"/>
                </a:solidFill>
              </a:rPr>
              <a:t>Each file has its own </a:t>
            </a:r>
            <a:r>
              <a:rPr lang="en-US" b="1">
                <a:solidFill>
                  <a:srgbClr val="3366FF"/>
                </a:solidFill>
              </a:rPr>
              <a:t>index block</a:t>
            </a:r>
            <a:r>
              <a:rPr lang="en-US">
                <a:solidFill>
                  <a:srgbClr val="000000"/>
                </a:solidFill>
              </a:rPr>
              <a:t>(s) of pointers to its data blocks</a:t>
            </a:r>
          </a:p>
          <a:p>
            <a:endParaRPr lang="en-US">
              <a:solidFill>
                <a:srgbClr val="000000"/>
              </a:solidFill>
            </a:endParaRPr>
          </a:p>
          <a:p>
            <a:r>
              <a:rPr lang="en-US">
                <a:solidFill>
                  <a:srgbClr val="000000"/>
                </a:solidFill>
              </a:rPr>
              <a:t>Logical view</a:t>
            </a:r>
          </a:p>
          <a:p>
            <a:endParaRPr lang="en-US"/>
          </a:p>
        </p:txBody>
      </p:sp>
      <p:sp>
        <p:nvSpPr>
          <p:cNvPr id="44035" name="Rectangle 4"/>
          <p:cNvSpPr>
            <a:spLocks noChangeArrowheads="1"/>
          </p:cNvSpPr>
          <p:nvPr/>
        </p:nvSpPr>
        <p:spPr bwMode="auto">
          <a:xfrm>
            <a:off x="3814234" y="2828925"/>
            <a:ext cx="808566" cy="332185"/>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44036" name="Rectangle 5"/>
          <p:cNvSpPr>
            <a:spLocks noChangeArrowheads="1"/>
          </p:cNvSpPr>
          <p:nvPr/>
        </p:nvSpPr>
        <p:spPr bwMode="auto">
          <a:xfrm>
            <a:off x="3814234" y="3153966"/>
            <a:ext cx="808566" cy="332184"/>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44037" name="Rectangle 6"/>
          <p:cNvSpPr>
            <a:spLocks noChangeArrowheads="1"/>
          </p:cNvSpPr>
          <p:nvPr/>
        </p:nvSpPr>
        <p:spPr bwMode="auto">
          <a:xfrm>
            <a:off x="3814234" y="3480198"/>
            <a:ext cx="808566" cy="330994"/>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44038" name="Rectangle 7"/>
          <p:cNvSpPr>
            <a:spLocks noChangeArrowheads="1"/>
          </p:cNvSpPr>
          <p:nvPr/>
        </p:nvSpPr>
        <p:spPr bwMode="auto">
          <a:xfrm>
            <a:off x="3814234" y="3805238"/>
            <a:ext cx="808566" cy="332185"/>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44039" name="Rectangle 8"/>
          <p:cNvSpPr>
            <a:spLocks noChangeArrowheads="1"/>
          </p:cNvSpPr>
          <p:nvPr/>
        </p:nvSpPr>
        <p:spPr bwMode="auto">
          <a:xfrm>
            <a:off x="3814234" y="4130279"/>
            <a:ext cx="808566" cy="332184"/>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44040" name="Rectangle 9"/>
          <p:cNvSpPr>
            <a:spLocks noChangeArrowheads="1"/>
          </p:cNvSpPr>
          <p:nvPr/>
        </p:nvSpPr>
        <p:spPr bwMode="auto">
          <a:xfrm>
            <a:off x="5892800" y="2843213"/>
            <a:ext cx="269523" cy="172641"/>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44041" name="Rectangle 10"/>
          <p:cNvSpPr>
            <a:spLocks noChangeArrowheads="1"/>
          </p:cNvSpPr>
          <p:nvPr/>
        </p:nvSpPr>
        <p:spPr bwMode="auto">
          <a:xfrm>
            <a:off x="5892800" y="3211117"/>
            <a:ext cx="269523" cy="173831"/>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44042" name="Rectangle 11"/>
          <p:cNvSpPr>
            <a:spLocks noChangeArrowheads="1"/>
          </p:cNvSpPr>
          <p:nvPr/>
        </p:nvSpPr>
        <p:spPr bwMode="auto">
          <a:xfrm>
            <a:off x="5892800" y="3580210"/>
            <a:ext cx="269523" cy="172640"/>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44043" name="Rectangle 12"/>
          <p:cNvSpPr>
            <a:spLocks noChangeArrowheads="1"/>
          </p:cNvSpPr>
          <p:nvPr/>
        </p:nvSpPr>
        <p:spPr bwMode="auto">
          <a:xfrm>
            <a:off x="5892800" y="3948112"/>
            <a:ext cx="269523" cy="172641"/>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44044" name="Rectangle 13"/>
          <p:cNvSpPr>
            <a:spLocks noChangeArrowheads="1"/>
          </p:cNvSpPr>
          <p:nvPr/>
        </p:nvSpPr>
        <p:spPr bwMode="auto">
          <a:xfrm>
            <a:off x="5892800" y="4287442"/>
            <a:ext cx="269523" cy="173831"/>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44045" name="Line 14"/>
          <p:cNvSpPr>
            <a:spLocks noChangeShapeType="1"/>
          </p:cNvSpPr>
          <p:nvPr/>
        </p:nvSpPr>
        <p:spPr bwMode="auto">
          <a:xfrm>
            <a:off x="4648200" y="2930129"/>
            <a:ext cx="1231900" cy="0"/>
          </a:xfrm>
          <a:prstGeom prst="line">
            <a:avLst/>
          </a:prstGeom>
          <a:noFill/>
          <a:ln w="9525">
            <a:solidFill>
              <a:schemeClr val="tx1"/>
            </a:solidFill>
            <a:round/>
            <a:headEnd/>
            <a:tailEnd type="arrow" w="med" len="med"/>
          </a:ln>
        </p:spPr>
        <p:txBody>
          <a:bodyPr wrap="none" lIns="108847" tIns="54424" rIns="108847" bIns="54424" anchor="ctr"/>
          <a:lstStyle/>
          <a:p>
            <a:endParaRPr lang="sk-SK"/>
          </a:p>
        </p:txBody>
      </p:sp>
      <p:sp>
        <p:nvSpPr>
          <p:cNvPr id="44046" name="Line 15"/>
          <p:cNvSpPr>
            <a:spLocks noChangeShapeType="1"/>
          </p:cNvSpPr>
          <p:nvPr/>
        </p:nvSpPr>
        <p:spPr bwMode="auto">
          <a:xfrm>
            <a:off x="4627034" y="3299222"/>
            <a:ext cx="1231900" cy="0"/>
          </a:xfrm>
          <a:prstGeom prst="line">
            <a:avLst/>
          </a:prstGeom>
          <a:noFill/>
          <a:ln w="9525">
            <a:solidFill>
              <a:schemeClr val="tx1"/>
            </a:solidFill>
            <a:round/>
            <a:headEnd/>
            <a:tailEnd type="arrow" w="med" len="med"/>
          </a:ln>
        </p:spPr>
        <p:txBody>
          <a:bodyPr wrap="none" lIns="108847" tIns="54424" rIns="108847" bIns="54424" anchor="ctr"/>
          <a:lstStyle/>
          <a:p>
            <a:endParaRPr lang="sk-SK"/>
          </a:p>
        </p:txBody>
      </p:sp>
      <p:sp>
        <p:nvSpPr>
          <p:cNvPr id="44047" name="Line 16"/>
          <p:cNvSpPr>
            <a:spLocks noChangeShapeType="1"/>
          </p:cNvSpPr>
          <p:nvPr/>
        </p:nvSpPr>
        <p:spPr bwMode="auto">
          <a:xfrm>
            <a:off x="4638323" y="3671888"/>
            <a:ext cx="1231900" cy="0"/>
          </a:xfrm>
          <a:prstGeom prst="line">
            <a:avLst/>
          </a:prstGeom>
          <a:noFill/>
          <a:ln w="9525">
            <a:solidFill>
              <a:schemeClr val="tx1"/>
            </a:solidFill>
            <a:round/>
            <a:headEnd/>
            <a:tailEnd type="arrow" w="med" len="med"/>
          </a:ln>
        </p:spPr>
        <p:txBody>
          <a:bodyPr wrap="none" lIns="108847" tIns="54424" rIns="108847" bIns="54424" anchor="ctr"/>
          <a:lstStyle/>
          <a:p>
            <a:endParaRPr lang="sk-SK"/>
          </a:p>
        </p:txBody>
      </p:sp>
      <p:sp>
        <p:nvSpPr>
          <p:cNvPr id="44048" name="Line 17"/>
          <p:cNvSpPr>
            <a:spLocks noChangeShapeType="1"/>
          </p:cNvSpPr>
          <p:nvPr/>
        </p:nvSpPr>
        <p:spPr bwMode="auto">
          <a:xfrm>
            <a:off x="4642556" y="4025504"/>
            <a:ext cx="1231900" cy="0"/>
          </a:xfrm>
          <a:prstGeom prst="line">
            <a:avLst/>
          </a:prstGeom>
          <a:noFill/>
          <a:ln w="9525">
            <a:solidFill>
              <a:schemeClr val="tx1"/>
            </a:solidFill>
            <a:round/>
            <a:headEnd/>
            <a:tailEnd type="arrow" w="med" len="med"/>
          </a:ln>
        </p:spPr>
        <p:txBody>
          <a:bodyPr wrap="none" lIns="108847" tIns="54424" rIns="108847" bIns="54424" anchor="ctr"/>
          <a:lstStyle/>
          <a:p>
            <a:endParaRPr lang="sk-SK"/>
          </a:p>
        </p:txBody>
      </p:sp>
      <p:sp>
        <p:nvSpPr>
          <p:cNvPr id="44049" name="Line 18"/>
          <p:cNvSpPr>
            <a:spLocks noChangeShapeType="1"/>
          </p:cNvSpPr>
          <p:nvPr/>
        </p:nvSpPr>
        <p:spPr bwMode="auto">
          <a:xfrm>
            <a:off x="4608689" y="4370785"/>
            <a:ext cx="1231900" cy="0"/>
          </a:xfrm>
          <a:prstGeom prst="line">
            <a:avLst/>
          </a:prstGeom>
          <a:noFill/>
          <a:ln w="9525">
            <a:solidFill>
              <a:schemeClr val="tx1"/>
            </a:solidFill>
            <a:round/>
            <a:headEnd/>
            <a:tailEnd type="arrow" w="med" len="med"/>
          </a:ln>
        </p:spPr>
        <p:txBody>
          <a:bodyPr wrap="none" lIns="108847" tIns="54424" rIns="108847" bIns="54424" anchor="ctr"/>
          <a:lstStyle/>
          <a:p>
            <a:endParaRPr lang="sk-SK"/>
          </a:p>
        </p:txBody>
      </p:sp>
      <p:sp>
        <p:nvSpPr>
          <p:cNvPr id="44050" name="Text Box 19"/>
          <p:cNvSpPr txBox="1">
            <a:spLocks noChangeArrowheads="1"/>
          </p:cNvSpPr>
          <p:nvPr/>
        </p:nvSpPr>
        <p:spPr bwMode="auto">
          <a:xfrm>
            <a:off x="4185763" y="4555354"/>
            <a:ext cx="1335510" cy="386910"/>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a:latin typeface="Helvetica" pitchFamily="-84" charset="0"/>
              </a:rPr>
              <a:t>index table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a:t>Storage Array</a:t>
            </a:r>
          </a:p>
        </p:txBody>
      </p:sp>
      <p:sp>
        <p:nvSpPr>
          <p:cNvPr id="24578" name="Content Placeholder 2"/>
          <p:cNvSpPr>
            <a:spLocks noGrp="1"/>
          </p:cNvSpPr>
          <p:nvPr>
            <p:ph idx="1"/>
          </p:nvPr>
        </p:nvSpPr>
        <p:spPr/>
        <p:txBody>
          <a:bodyPr/>
          <a:lstStyle/>
          <a:p>
            <a:r>
              <a:rPr lang="en-US" dirty="0"/>
              <a:t>Can just attach disks, or arrays of disks</a:t>
            </a:r>
          </a:p>
          <a:p>
            <a:endParaRPr lang="en-US" dirty="0"/>
          </a:p>
          <a:p>
            <a:r>
              <a:rPr lang="en-US" dirty="0"/>
              <a:t>Storage Array has controller(s), provides features to attached host(s)</a:t>
            </a:r>
          </a:p>
          <a:p>
            <a:pPr lvl="1"/>
            <a:r>
              <a:rPr lang="en-US" dirty="0"/>
              <a:t>Ports to connect hosts to array</a:t>
            </a:r>
          </a:p>
          <a:p>
            <a:pPr lvl="1"/>
            <a:r>
              <a:rPr lang="en-US" dirty="0"/>
              <a:t>Memory, controlling software (sometimes NVRAM, </a:t>
            </a:r>
            <a:r>
              <a:rPr lang="en-US" dirty="0" err="1"/>
              <a:t>etc</a:t>
            </a:r>
            <a:r>
              <a:rPr lang="en-US" dirty="0"/>
              <a:t>)</a:t>
            </a:r>
          </a:p>
          <a:p>
            <a:pPr lvl="1"/>
            <a:r>
              <a:rPr lang="en-US" dirty="0"/>
              <a:t>A few to thousands of disks</a:t>
            </a:r>
          </a:p>
          <a:p>
            <a:pPr lvl="1"/>
            <a:r>
              <a:rPr lang="en-US" dirty="0"/>
              <a:t>RAID, hot spares, hot swap (discussed later)</a:t>
            </a:r>
          </a:p>
          <a:p>
            <a:pPr lvl="1"/>
            <a:r>
              <a:rPr lang="en-US" dirty="0"/>
              <a:t>Shared storage -&gt; more efficiency</a:t>
            </a:r>
          </a:p>
          <a:p>
            <a:pPr lvl="1"/>
            <a:r>
              <a:rPr lang="en-US" dirty="0"/>
              <a:t>Features found in some file systems</a:t>
            </a:r>
          </a:p>
          <a:p>
            <a:pPr lvl="2"/>
            <a:r>
              <a:rPr lang="en-US" dirty="0" err="1"/>
              <a:t>Snaphots</a:t>
            </a:r>
            <a:r>
              <a:rPr lang="en-US" dirty="0"/>
              <a:t>, clones, thin provisioning, replication, deduplication, </a:t>
            </a:r>
            <a:r>
              <a:rPr lang="en-US" dirty="0" err="1"/>
              <a:t>etc</a:t>
            </a:r>
            <a:endParaRPr lang="en-US" dirty="0"/>
          </a:p>
          <a:p>
            <a:pPr lvl="2">
              <a:buFont typeface="Webdings" pitchFamily="18" charset="2"/>
              <a:buNone/>
            </a:pPr>
            <a:endParaRPr lang="en-US" dirty="0"/>
          </a:p>
        </p:txBody>
      </p:sp>
      <p:pic>
        <p:nvPicPr>
          <p:cNvPr id="3" name="Obrázok 2">
            <a:extLst>
              <a:ext uri="{FF2B5EF4-FFF2-40B4-BE49-F238E27FC236}">
                <a16:creationId xmlns:a16="http://schemas.microsoft.com/office/drawing/2014/main" id="{B2E0F113-EA1D-9848-B736-6568CC06D324}"/>
              </a:ext>
            </a:extLst>
          </p:cNvPr>
          <p:cNvPicPr>
            <a:picLocks noChangeAspect="1"/>
          </p:cNvPicPr>
          <p:nvPr/>
        </p:nvPicPr>
        <p:blipFill rotWithShape="1">
          <a:blip r:embed="rId2">
            <a:extLst>
              <a:ext uri="{28A0092B-C50C-407E-A947-70E740481C1C}">
                <a14:useLocalDpi xmlns:a14="http://schemas.microsoft.com/office/drawing/2010/main" val="0"/>
              </a:ext>
            </a:extLst>
          </a:blip>
          <a:srcRect b="33412"/>
          <a:stretch/>
        </p:blipFill>
        <p:spPr>
          <a:xfrm>
            <a:off x="7059951" y="1121432"/>
            <a:ext cx="4862284" cy="1408386"/>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dirty="0"/>
              <a:t>Example of Indexed Allocation</a:t>
            </a:r>
            <a:endParaRPr lang="en-US" sz="2800" dirty="0"/>
          </a:p>
        </p:txBody>
      </p:sp>
      <p:pic>
        <p:nvPicPr>
          <p:cNvPr id="45058" name="Picture 4" descr="11"/>
          <p:cNvPicPr>
            <a:picLocks noChangeAspect="1" noChangeArrowheads="1"/>
          </p:cNvPicPr>
          <p:nvPr/>
        </p:nvPicPr>
        <p:blipFill>
          <a:blip r:embed="rId3" cstate="print"/>
          <a:srcRect/>
          <a:stretch>
            <a:fillRect/>
          </a:stretch>
        </p:blipFill>
        <p:spPr bwMode="auto">
          <a:xfrm>
            <a:off x="2209800" y="1382316"/>
            <a:ext cx="7588956" cy="4995863"/>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a:xfrm>
            <a:off x="1323623" y="277416"/>
            <a:ext cx="10258778" cy="576263"/>
          </a:xfrm>
        </p:spPr>
        <p:txBody>
          <a:bodyPr>
            <a:normAutofit fontScale="90000"/>
          </a:bodyPr>
          <a:lstStyle/>
          <a:p>
            <a:pPr eaLnBrk="1" hangingPunct="1"/>
            <a:r>
              <a:rPr lang="en-US"/>
              <a:t>Indexed Allocation (Cont.)</a:t>
            </a:r>
          </a:p>
        </p:txBody>
      </p:sp>
      <p:sp>
        <p:nvSpPr>
          <p:cNvPr id="47106" name="Rectangle 3"/>
          <p:cNvSpPr>
            <a:spLocks noGrp="1" noChangeArrowheads="1"/>
          </p:cNvSpPr>
          <p:nvPr>
            <p:ph type="body" idx="1"/>
          </p:nvPr>
        </p:nvSpPr>
        <p:spPr>
          <a:xfrm>
            <a:off x="1075267" y="1233487"/>
            <a:ext cx="9828389" cy="2299067"/>
          </a:xfrm>
        </p:spPr>
        <p:txBody>
          <a:bodyPr>
            <a:normAutofit fontScale="77500" lnSpcReduction="20000"/>
          </a:bodyPr>
          <a:lstStyle/>
          <a:p>
            <a:pPr>
              <a:lnSpc>
                <a:spcPct val="90000"/>
              </a:lnSpc>
            </a:pPr>
            <a:r>
              <a:rPr lang="en-US" dirty="0"/>
              <a:t>Need index table</a:t>
            </a:r>
          </a:p>
          <a:p>
            <a:pPr>
              <a:lnSpc>
                <a:spcPct val="90000"/>
              </a:lnSpc>
            </a:pPr>
            <a:endParaRPr lang="en-US" sz="900" dirty="0"/>
          </a:p>
          <a:p>
            <a:pPr>
              <a:lnSpc>
                <a:spcPct val="90000"/>
              </a:lnSpc>
            </a:pPr>
            <a:r>
              <a:rPr lang="en-US" dirty="0"/>
              <a:t>Random access</a:t>
            </a:r>
          </a:p>
          <a:p>
            <a:pPr>
              <a:lnSpc>
                <a:spcPct val="90000"/>
              </a:lnSpc>
            </a:pPr>
            <a:endParaRPr lang="en-US" sz="900" dirty="0"/>
          </a:p>
          <a:p>
            <a:pPr>
              <a:lnSpc>
                <a:spcPct val="90000"/>
              </a:lnSpc>
            </a:pPr>
            <a:r>
              <a:rPr lang="en-US" dirty="0"/>
              <a:t>Dynamic access without external fragmentation, but have overhead of index block</a:t>
            </a:r>
          </a:p>
          <a:p>
            <a:pPr>
              <a:lnSpc>
                <a:spcPct val="90000"/>
              </a:lnSpc>
            </a:pPr>
            <a:endParaRPr lang="en-US" sz="900" dirty="0"/>
          </a:p>
          <a:p>
            <a:pPr>
              <a:lnSpc>
                <a:spcPct val="90000"/>
              </a:lnSpc>
            </a:pPr>
            <a:r>
              <a:rPr lang="en-US" dirty="0"/>
              <a:t>Mapping from logical to physical in a file of maximum size of 256K bytes and block size of 512 bytes.  We need only 1 block for index table</a:t>
            </a:r>
          </a:p>
        </p:txBody>
      </p:sp>
      <p:sp>
        <p:nvSpPr>
          <p:cNvPr id="47107" name="Text Box 4"/>
          <p:cNvSpPr txBox="1">
            <a:spLocks noChangeArrowheads="1"/>
          </p:cNvSpPr>
          <p:nvPr/>
        </p:nvSpPr>
        <p:spPr bwMode="auto">
          <a:xfrm>
            <a:off x="4113538" y="3907654"/>
            <a:ext cx="950790" cy="386910"/>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dirty="0">
                <a:latin typeface="Helvetica" pitchFamily="-84" charset="0"/>
              </a:rPr>
              <a:t>LA/512</a:t>
            </a:r>
          </a:p>
        </p:txBody>
      </p:sp>
      <p:sp>
        <p:nvSpPr>
          <p:cNvPr id="47108" name="Text Box 5"/>
          <p:cNvSpPr txBox="1">
            <a:spLocks noChangeArrowheads="1"/>
          </p:cNvSpPr>
          <p:nvPr/>
        </p:nvSpPr>
        <p:spPr bwMode="auto">
          <a:xfrm>
            <a:off x="5379856" y="3592138"/>
            <a:ext cx="399356" cy="386910"/>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a:latin typeface="Helvetica" pitchFamily="-84" charset="0"/>
              </a:rPr>
              <a:t>Q</a:t>
            </a:r>
          </a:p>
        </p:txBody>
      </p:sp>
      <p:sp>
        <p:nvSpPr>
          <p:cNvPr id="47109" name="Text Box 6"/>
          <p:cNvSpPr txBox="1">
            <a:spLocks noChangeArrowheads="1"/>
          </p:cNvSpPr>
          <p:nvPr/>
        </p:nvSpPr>
        <p:spPr bwMode="auto">
          <a:xfrm>
            <a:off x="5377801" y="4207691"/>
            <a:ext cx="386532" cy="386910"/>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a:latin typeface="Helvetica" pitchFamily="-84" charset="0"/>
              </a:rPr>
              <a:t>R</a:t>
            </a:r>
          </a:p>
        </p:txBody>
      </p:sp>
      <p:sp>
        <p:nvSpPr>
          <p:cNvPr id="47110" name="Line 7"/>
          <p:cNvSpPr>
            <a:spLocks noChangeShapeType="1"/>
          </p:cNvSpPr>
          <p:nvPr/>
        </p:nvSpPr>
        <p:spPr bwMode="auto">
          <a:xfrm flipV="1">
            <a:off x="5080000" y="3843338"/>
            <a:ext cx="345723" cy="172641"/>
          </a:xfrm>
          <a:prstGeom prst="line">
            <a:avLst/>
          </a:prstGeom>
          <a:noFill/>
          <a:ln w="9525">
            <a:solidFill>
              <a:schemeClr val="tx1"/>
            </a:solidFill>
            <a:round/>
            <a:headEnd/>
            <a:tailEnd/>
          </a:ln>
        </p:spPr>
        <p:txBody>
          <a:bodyPr wrap="none" lIns="108847" tIns="54424" rIns="108847" bIns="54424" anchor="ctr"/>
          <a:lstStyle/>
          <a:p>
            <a:endParaRPr lang="sk-SK"/>
          </a:p>
        </p:txBody>
      </p:sp>
      <p:sp>
        <p:nvSpPr>
          <p:cNvPr id="47111" name="Line 8"/>
          <p:cNvSpPr>
            <a:spLocks noChangeShapeType="1"/>
          </p:cNvSpPr>
          <p:nvPr/>
        </p:nvSpPr>
        <p:spPr bwMode="auto">
          <a:xfrm>
            <a:off x="5091289" y="4154092"/>
            <a:ext cx="344311" cy="173831"/>
          </a:xfrm>
          <a:prstGeom prst="line">
            <a:avLst/>
          </a:prstGeom>
          <a:noFill/>
          <a:ln w="9525">
            <a:solidFill>
              <a:schemeClr val="tx1"/>
            </a:solidFill>
            <a:round/>
            <a:headEnd/>
            <a:tailEnd/>
          </a:ln>
        </p:spPr>
        <p:txBody>
          <a:bodyPr wrap="none" lIns="108847" tIns="54424" rIns="108847" bIns="54424" anchor="ctr"/>
          <a:lstStyle/>
          <a:p>
            <a:endParaRPr lang="sk-SK"/>
          </a:p>
        </p:txBody>
      </p:sp>
      <p:sp>
        <p:nvSpPr>
          <p:cNvPr id="47112" name="Rectangle 9"/>
          <p:cNvSpPr>
            <a:spLocks noChangeArrowheads="1"/>
          </p:cNvSpPr>
          <p:nvPr/>
        </p:nvSpPr>
        <p:spPr bwMode="auto">
          <a:xfrm>
            <a:off x="1943101" y="4961335"/>
            <a:ext cx="9372600" cy="834628"/>
          </a:xfrm>
          <a:prstGeom prst="rect">
            <a:avLst/>
          </a:prstGeom>
          <a:noFill/>
          <a:ln w="9525">
            <a:noFill/>
            <a:miter lim="800000"/>
            <a:headEnd/>
            <a:tailEnd/>
          </a:ln>
        </p:spPr>
        <p:txBody>
          <a:bodyPr lIns="108847" tIns="54424" rIns="108847" bIns="54424"/>
          <a:lstStyle/>
          <a:p>
            <a:pPr marL="271187" indent="-271187">
              <a:buClr>
                <a:schemeClr val="accent2"/>
              </a:buClr>
            </a:pPr>
            <a:r>
              <a:rPr lang="en-US" dirty="0">
                <a:latin typeface="Helvetica" pitchFamily="-84" charset="0"/>
              </a:rPr>
              <a:t>Q = displacement into index table</a:t>
            </a:r>
          </a:p>
          <a:p>
            <a:pPr marL="271187" indent="-271187">
              <a:buClr>
                <a:schemeClr val="accent2"/>
              </a:buClr>
            </a:pPr>
            <a:r>
              <a:rPr lang="en-US" dirty="0">
                <a:latin typeface="Helvetica" pitchFamily="-84" charset="0"/>
              </a:rPr>
              <a:t>R = displacement into block</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1298222" y="277416"/>
            <a:ext cx="10284178" cy="576263"/>
          </a:xfrm>
        </p:spPr>
        <p:txBody>
          <a:bodyPr>
            <a:normAutofit fontScale="90000"/>
          </a:bodyPr>
          <a:lstStyle/>
          <a:p>
            <a:pPr eaLnBrk="1" hangingPunct="1"/>
            <a:r>
              <a:rPr lang="en-US"/>
              <a:t>Indexed Allocation – Mapping (Cont.)</a:t>
            </a:r>
          </a:p>
        </p:txBody>
      </p:sp>
      <p:sp>
        <p:nvSpPr>
          <p:cNvPr id="49154" name="Rectangle 3"/>
          <p:cNvSpPr>
            <a:spLocks noGrp="1" noChangeArrowheads="1"/>
          </p:cNvSpPr>
          <p:nvPr>
            <p:ph type="body" idx="1"/>
          </p:nvPr>
        </p:nvSpPr>
        <p:spPr>
          <a:xfrm>
            <a:off x="1075267" y="1233488"/>
            <a:ext cx="10176933" cy="1181100"/>
          </a:xfrm>
        </p:spPr>
        <p:txBody>
          <a:bodyPr>
            <a:normAutofit fontScale="70000" lnSpcReduction="20000"/>
          </a:bodyPr>
          <a:lstStyle/>
          <a:p>
            <a:pPr>
              <a:lnSpc>
                <a:spcPct val="90000"/>
              </a:lnSpc>
            </a:pPr>
            <a:r>
              <a:rPr lang="en-US"/>
              <a:t>Mapping from logical to physical in a file of unbounded length (block size of 512 words)</a:t>
            </a:r>
          </a:p>
          <a:p>
            <a:pPr>
              <a:lnSpc>
                <a:spcPct val="90000"/>
              </a:lnSpc>
            </a:pPr>
            <a:endParaRPr lang="en-US"/>
          </a:p>
          <a:p>
            <a:pPr>
              <a:lnSpc>
                <a:spcPct val="90000"/>
              </a:lnSpc>
            </a:pPr>
            <a:r>
              <a:rPr lang="en-US"/>
              <a:t>Linked scheme – Link blocks of index table (no limit on size)</a:t>
            </a:r>
          </a:p>
        </p:txBody>
      </p:sp>
      <p:sp>
        <p:nvSpPr>
          <p:cNvPr id="49155" name="Text Box 4"/>
          <p:cNvSpPr txBox="1">
            <a:spLocks noChangeArrowheads="1"/>
          </p:cNvSpPr>
          <p:nvPr/>
        </p:nvSpPr>
        <p:spPr bwMode="auto">
          <a:xfrm>
            <a:off x="4423953" y="2986154"/>
            <a:ext cx="1925928" cy="402299"/>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sz="1900" dirty="0">
                <a:latin typeface="Helvetica" pitchFamily="-84" charset="0"/>
              </a:rPr>
              <a:t>LA / (512 x 511)</a:t>
            </a:r>
          </a:p>
        </p:txBody>
      </p:sp>
      <p:sp>
        <p:nvSpPr>
          <p:cNvPr id="49156" name="Text Box 5"/>
          <p:cNvSpPr txBox="1">
            <a:spLocks noChangeArrowheads="1"/>
          </p:cNvSpPr>
          <p:nvPr/>
        </p:nvSpPr>
        <p:spPr bwMode="auto">
          <a:xfrm>
            <a:off x="6936007" y="2733742"/>
            <a:ext cx="498742" cy="402299"/>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sz="1900" dirty="0">
                <a:latin typeface="Helvetica" pitchFamily="-84" charset="0"/>
              </a:rPr>
              <a:t>Q</a:t>
            </a:r>
            <a:r>
              <a:rPr lang="en-US" sz="1900" baseline="-25000" dirty="0">
                <a:latin typeface="Helvetica" pitchFamily="-84" charset="0"/>
              </a:rPr>
              <a:t>1</a:t>
            </a:r>
            <a:endParaRPr lang="en-US" sz="1900" dirty="0">
              <a:latin typeface="Helvetica" pitchFamily="-84" charset="0"/>
            </a:endParaRPr>
          </a:p>
        </p:txBody>
      </p:sp>
      <p:sp>
        <p:nvSpPr>
          <p:cNvPr id="49157" name="Text Box 6"/>
          <p:cNvSpPr txBox="1">
            <a:spLocks noChangeArrowheads="1"/>
          </p:cNvSpPr>
          <p:nvPr/>
        </p:nvSpPr>
        <p:spPr bwMode="auto">
          <a:xfrm>
            <a:off x="6933247" y="3246901"/>
            <a:ext cx="485918" cy="402299"/>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sz="1900" dirty="0">
                <a:latin typeface="Helvetica" pitchFamily="-84" charset="0"/>
              </a:rPr>
              <a:t>R</a:t>
            </a:r>
            <a:r>
              <a:rPr lang="en-US" sz="1900" baseline="-25000" dirty="0">
                <a:latin typeface="Helvetica" pitchFamily="-84" charset="0"/>
              </a:rPr>
              <a:t>1</a:t>
            </a:r>
            <a:endParaRPr lang="en-US" sz="1900" dirty="0">
              <a:latin typeface="Helvetica" pitchFamily="-84" charset="0"/>
            </a:endParaRPr>
          </a:p>
        </p:txBody>
      </p:sp>
      <p:sp>
        <p:nvSpPr>
          <p:cNvPr id="49158" name="Line 7"/>
          <p:cNvSpPr>
            <a:spLocks noChangeShapeType="1"/>
          </p:cNvSpPr>
          <p:nvPr/>
        </p:nvSpPr>
        <p:spPr bwMode="auto">
          <a:xfrm flipV="1">
            <a:off x="6388100" y="2957513"/>
            <a:ext cx="558800" cy="203597"/>
          </a:xfrm>
          <a:prstGeom prst="line">
            <a:avLst/>
          </a:prstGeom>
          <a:noFill/>
          <a:ln w="9525">
            <a:solidFill>
              <a:schemeClr val="tx1"/>
            </a:solidFill>
            <a:round/>
            <a:headEnd/>
            <a:tailEnd/>
          </a:ln>
        </p:spPr>
        <p:txBody>
          <a:bodyPr wrap="none" lIns="108847" tIns="54424" rIns="108847" bIns="54424" anchor="ctr"/>
          <a:lstStyle/>
          <a:p>
            <a:endParaRPr lang="sk-SK"/>
          </a:p>
        </p:txBody>
      </p:sp>
      <p:sp>
        <p:nvSpPr>
          <p:cNvPr id="49159" name="Line 8"/>
          <p:cNvSpPr>
            <a:spLocks noChangeShapeType="1"/>
          </p:cNvSpPr>
          <p:nvPr/>
        </p:nvSpPr>
        <p:spPr bwMode="auto">
          <a:xfrm>
            <a:off x="6378222" y="3199210"/>
            <a:ext cx="558800" cy="202406"/>
          </a:xfrm>
          <a:prstGeom prst="line">
            <a:avLst/>
          </a:prstGeom>
          <a:noFill/>
          <a:ln w="9525">
            <a:solidFill>
              <a:schemeClr val="tx1"/>
            </a:solidFill>
            <a:round/>
            <a:headEnd/>
            <a:tailEnd/>
          </a:ln>
        </p:spPr>
        <p:txBody>
          <a:bodyPr wrap="none" lIns="108847" tIns="54424" rIns="108847" bIns="54424" anchor="ctr"/>
          <a:lstStyle/>
          <a:p>
            <a:endParaRPr lang="sk-SK"/>
          </a:p>
        </p:txBody>
      </p:sp>
      <p:sp>
        <p:nvSpPr>
          <p:cNvPr id="49160" name="Rectangle 9"/>
          <p:cNvSpPr>
            <a:spLocks noChangeArrowheads="1"/>
          </p:cNvSpPr>
          <p:nvPr/>
        </p:nvSpPr>
        <p:spPr bwMode="auto">
          <a:xfrm>
            <a:off x="1323623" y="3581400"/>
            <a:ext cx="9372600" cy="738188"/>
          </a:xfrm>
          <a:prstGeom prst="rect">
            <a:avLst/>
          </a:prstGeom>
          <a:noFill/>
          <a:ln w="9525">
            <a:noFill/>
            <a:miter lim="800000"/>
            <a:headEnd/>
            <a:tailEnd/>
          </a:ln>
        </p:spPr>
        <p:txBody>
          <a:bodyPr lIns="108847" tIns="54424" rIns="108847" bIns="54424"/>
          <a:lstStyle/>
          <a:p>
            <a:pPr marL="747418" lvl="1" indent="-339976">
              <a:buClr>
                <a:schemeClr val="accent2"/>
              </a:buClr>
            </a:pPr>
            <a:r>
              <a:rPr lang="en-US" i="1" dirty="0">
                <a:latin typeface="Helvetica" pitchFamily="-84" charset="0"/>
              </a:rPr>
              <a:t>Q</a:t>
            </a:r>
            <a:r>
              <a:rPr lang="en-US" i="1" baseline="-25000" dirty="0">
                <a:latin typeface="Helvetica" pitchFamily="-84" charset="0"/>
              </a:rPr>
              <a:t>1</a:t>
            </a:r>
            <a:r>
              <a:rPr lang="en-US" i="1" dirty="0">
                <a:latin typeface="Helvetica" pitchFamily="-84" charset="0"/>
              </a:rPr>
              <a:t> </a:t>
            </a:r>
            <a:r>
              <a:rPr lang="en-US" dirty="0">
                <a:latin typeface="Helvetica" pitchFamily="-84" charset="0"/>
              </a:rPr>
              <a:t>= block of index table</a:t>
            </a:r>
          </a:p>
          <a:p>
            <a:pPr marL="747418" lvl="1" indent="-339976">
              <a:buClr>
                <a:schemeClr val="accent2"/>
              </a:buClr>
            </a:pPr>
            <a:r>
              <a:rPr lang="en-US" i="1" dirty="0">
                <a:latin typeface="Helvetica" pitchFamily="-84" charset="0"/>
              </a:rPr>
              <a:t>R</a:t>
            </a:r>
            <a:r>
              <a:rPr lang="en-US" i="1" baseline="-25000" dirty="0">
                <a:latin typeface="Helvetica" pitchFamily="-84" charset="0"/>
              </a:rPr>
              <a:t>1</a:t>
            </a:r>
            <a:r>
              <a:rPr lang="en-US" i="1" dirty="0">
                <a:latin typeface="Helvetica" pitchFamily="-84" charset="0"/>
              </a:rPr>
              <a:t> </a:t>
            </a:r>
            <a:r>
              <a:rPr lang="en-US" dirty="0">
                <a:latin typeface="Helvetica" pitchFamily="-84" charset="0"/>
              </a:rPr>
              <a:t>is used as follows:</a:t>
            </a:r>
          </a:p>
        </p:txBody>
      </p:sp>
      <p:sp>
        <p:nvSpPr>
          <p:cNvPr id="49161" name="Text Box 10"/>
          <p:cNvSpPr txBox="1">
            <a:spLocks noChangeArrowheads="1"/>
          </p:cNvSpPr>
          <p:nvPr/>
        </p:nvSpPr>
        <p:spPr bwMode="auto">
          <a:xfrm>
            <a:off x="4948653" y="4351801"/>
            <a:ext cx="1096663" cy="402299"/>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sz="1900" dirty="0">
                <a:latin typeface="Helvetica" pitchFamily="-84" charset="0"/>
              </a:rPr>
              <a:t>R</a:t>
            </a:r>
            <a:r>
              <a:rPr lang="en-US" sz="1900" baseline="-25000" dirty="0">
                <a:latin typeface="Helvetica" pitchFamily="-84" charset="0"/>
              </a:rPr>
              <a:t>1</a:t>
            </a:r>
            <a:r>
              <a:rPr lang="en-US" sz="1900" dirty="0">
                <a:latin typeface="Helvetica" pitchFamily="-84" charset="0"/>
              </a:rPr>
              <a:t> / 512</a:t>
            </a:r>
          </a:p>
        </p:txBody>
      </p:sp>
      <p:sp>
        <p:nvSpPr>
          <p:cNvPr id="49162" name="Text Box 11"/>
          <p:cNvSpPr txBox="1">
            <a:spLocks noChangeArrowheads="1"/>
          </p:cNvSpPr>
          <p:nvPr/>
        </p:nvSpPr>
        <p:spPr bwMode="auto">
          <a:xfrm>
            <a:off x="6542307" y="4085101"/>
            <a:ext cx="498742" cy="402299"/>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sz="1900" dirty="0">
                <a:latin typeface="Helvetica" pitchFamily="-84" charset="0"/>
              </a:rPr>
              <a:t>Q</a:t>
            </a:r>
            <a:r>
              <a:rPr lang="en-US" sz="1900" baseline="-25000" dirty="0">
                <a:latin typeface="Helvetica" pitchFamily="-84" charset="0"/>
              </a:rPr>
              <a:t>2</a:t>
            </a:r>
            <a:endParaRPr lang="en-US" sz="1900" dirty="0">
              <a:latin typeface="Helvetica" pitchFamily="-84" charset="0"/>
            </a:endParaRPr>
          </a:p>
        </p:txBody>
      </p:sp>
      <p:sp>
        <p:nvSpPr>
          <p:cNvPr id="49163" name="Text Box 12"/>
          <p:cNvSpPr txBox="1">
            <a:spLocks noChangeArrowheads="1"/>
          </p:cNvSpPr>
          <p:nvPr/>
        </p:nvSpPr>
        <p:spPr bwMode="auto">
          <a:xfrm>
            <a:off x="6539547" y="4598260"/>
            <a:ext cx="485918" cy="402299"/>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sz="1900" dirty="0">
                <a:latin typeface="Helvetica" pitchFamily="-84" charset="0"/>
              </a:rPr>
              <a:t>R</a:t>
            </a:r>
            <a:r>
              <a:rPr lang="en-US" sz="1900" baseline="-25000" dirty="0">
                <a:latin typeface="Helvetica" pitchFamily="-84" charset="0"/>
              </a:rPr>
              <a:t>2</a:t>
            </a:r>
            <a:endParaRPr lang="en-US" sz="1900" dirty="0">
              <a:latin typeface="Helvetica" pitchFamily="-84" charset="0"/>
            </a:endParaRPr>
          </a:p>
        </p:txBody>
      </p:sp>
      <p:sp>
        <p:nvSpPr>
          <p:cNvPr id="49164" name="Line 13"/>
          <p:cNvSpPr>
            <a:spLocks noChangeShapeType="1"/>
          </p:cNvSpPr>
          <p:nvPr/>
        </p:nvSpPr>
        <p:spPr bwMode="auto">
          <a:xfrm flipV="1">
            <a:off x="5994400" y="4308873"/>
            <a:ext cx="558800" cy="202406"/>
          </a:xfrm>
          <a:prstGeom prst="line">
            <a:avLst/>
          </a:prstGeom>
          <a:noFill/>
          <a:ln w="9525">
            <a:solidFill>
              <a:schemeClr val="tx1"/>
            </a:solidFill>
            <a:round/>
            <a:headEnd/>
            <a:tailEnd/>
          </a:ln>
        </p:spPr>
        <p:txBody>
          <a:bodyPr wrap="none" lIns="108847" tIns="54424" rIns="108847" bIns="54424" anchor="ctr"/>
          <a:lstStyle/>
          <a:p>
            <a:endParaRPr lang="sk-SK"/>
          </a:p>
        </p:txBody>
      </p:sp>
      <p:sp>
        <p:nvSpPr>
          <p:cNvPr id="49165" name="Line 14"/>
          <p:cNvSpPr>
            <a:spLocks noChangeShapeType="1"/>
          </p:cNvSpPr>
          <p:nvPr/>
        </p:nvSpPr>
        <p:spPr bwMode="auto">
          <a:xfrm>
            <a:off x="5984523" y="4549378"/>
            <a:ext cx="558800" cy="203597"/>
          </a:xfrm>
          <a:prstGeom prst="line">
            <a:avLst/>
          </a:prstGeom>
          <a:noFill/>
          <a:ln w="9525">
            <a:solidFill>
              <a:schemeClr val="tx1"/>
            </a:solidFill>
            <a:round/>
            <a:headEnd/>
            <a:tailEnd/>
          </a:ln>
        </p:spPr>
        <p:txBody>
          <a:bodyPr wrap="none" lIns="108847" tIns="54424" rIns="108847" bIns="54424" anchor="ctr"/>
          <a:lstStyle/>
          <a:p>
            <a:endParaRPr lang="sk-SK"/>
          </a:p>
        </p:txBody>
      </p:sp>
      <p:sp>
        <p:nvSpPr>
          <p:cNvPr id="49166" name="Rectangle 15"/>
          <p:cNvSpPr>
            <a:spLocks noChangeArrowheads="1"/>
          </p:cNvSpPr>
          <p:nvPr/>
        </p:nvSpPr>
        <p:spPr bwMode="auto">
          <a:xfrm>
            <a:off x="1323623" y="5075635"/>
            <a:ext cx="9372600" cy="738188"/>
          </a:xfrm>
          <a:prstGeom prst="rect">
            <a:avLst/>
          </a:prstGeom>
          <a:noFill/>
          <a:ln w="9525">
            <a:noFill/>
            <a:miter lim="800000"/>
            <a:headEnd/>
            <a:tailEnd/>
          </a:ln>
        </p:spPr>
        <p:txBody>
          <a:bodyPr lIns="108847" tIns="54424" rIns="108847" bIns="54424"/>
          <a:lstStyle/>
          <a:p>
            <a:pPr marL="747418" lvl="1" indent="-339976">
              <a:buClr>
                <a:schemeClr val="accent2"/>
              </a:buClr>
            </a:pPr>
            <a:r>
              <a:rPr lang="en-US" i="1" dirty="0">
                <a:latin typeface="Helvetica" pitchFamily="-84" charset="0"/>
              </a:rPr>
              <a:t>Q</a:t>
            </a:r>
            <a:r>
              <a:rPr lang="en-US" baseline="-25000" dirty="0">
                <a:latin typeface="Helvetica" pitchFamily="-84" charset="0"/>
              </a:rPr>
              <a:t>2</a:t>
            </a:r>
            <a:r>
              <a:rPr lang="en-US" dirty="0">
                <a:latin typeface="Helvetica" pitchFamily="-84" charset="0"/>
              </a:rPr>
              <a:t> = displacement into block of index table</a:t>
            </a:r>
          </a:p>
          <a:p>
            <a:pPr marL="747418" lvl="1" indent="-339976">
              <a:buClr>
                <a:schemeClr val="accent2"/>
              </a:buClr>
            </a:pPr>
            <a:r>
              <a:rPr lang="en-US" i="1" dirty="0">
                <a:latin typeface="Helvetica" pitchFamily="-84" charset="0"/>
              </a:rPr>
              <a:t>R</a:t>
            </a:r>
            <a:r>
              <a:rPr lang="en-US" baseline="-25000" dirty="0">
                <a:latin typeface="Helvetica" pitchFamily="-84" charset="0"/>
              </a:rPr>
              <a:t>2</a:t>
            </a:r>
            <a:r>
              <a:rPr lang="en-US" dirty="0">
                <a:latin typeface="Helvetica" pitchFamily="-84" charset="0"/>
              </a:rPr>
              <a:t> displacement into block of file: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a:xfrm>
            <a:off x="1272823" y="277416"/>
            <a:ext cx="10309578" cy="576263"/>
          </a:xfrm>
        </p:spPr>
        <p:txBody>
          <a:bodyPr>
            <a:normAutofit fontScale="90000"/>
          </a:bodyPr>
          <a:lstStyle/>
          <a:p>
            <a:pPr eaLnBrk="1" hangingPunct="1"/>
            <a:r>
              <a:rPr lang="en-US"/>
              <a:t>Indexed Allocation – Mapping (Cont.)</a:t>
            </a:r>
          </a:p>
        </p:txBody>
      </p:sp>
      <p:sp>
        <p:nvSpPr>
          <p:cNvPr id="51202" name="Rectangle 3"/>
          <p:cNvSpPr>
            <a:spLocks noGrp="1" noChangeArrowheads="1"/>
          </p:cNvSpPr>
          <p:nvPr>
            <p:ph type="body" idx="1"/>
          </p:nvPr>
        </p:nvSpPr>
        <p:spPr>
          <a:xfrm>
            <a:off x="1075267" y="1233488"/>
            <a:ext cx="10972800" cy="575072"/>
          </a:xfrm>
        </p:spPr>
        <p:txBody>
          <a:bodyPr>
            <a:normAutofit fontScale="70000" lnSpcReduction="20000"/>
          </a:bodyPr>
          <a:lstStyle/>
          <a:p>
            <a:r>
              <a:rPr lang="en-US"/>
              <a:t>Two-level index (4K blocks could store 1,024 four-byte pointers in outer index -&gt; 1,048,567 data blocks and file size of up to 4GB)</a:t>
            </a:r>
          </a:p>
        </p:txBody>
      </p:sp>
      <p:sp>
        <p:nvSpPr>
          <p:cNvPr id="51203" name="Text Box 4"/>
          <p:cNvSpPr txBox="1">
            <a:spLocks noChangeArrowheads="1"/>
          </p:cNvSpPr>
          <p:nvPr/>
        </p:nvSpPr>
        <p:spPr bwMode="auto">
          <a:xfrm>
            <a:off x="4510162" y="2322976"/>
            <a:ext cx="1944010" cy="402299"/>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sz="1900" dirty="0">
                <a:latin typeface="Helvetica" pitchFamily="-84" charset="0"/>
              </a:rPr>
              <a:t>LA / (512 x 512)</a:t>
            </a:r>
          </a:p>
        </p:txBody>
      </p:sp>
      <p:sp>
        <p:nvSpPr>
          <p:cNvPr id="51204" name="Text Box 5"/>
          <p:cNvSpPr txBox="1">
            <a:spLocks noChangeArrowheads="1"/>
          </p:cNvSpPr>
          <p:nvPr/>
        </p:nvSpPr>
        <p:spPr bwMode="auto">
          <a:xfrm>
            <a:off x="7030552" y="2070564"/>
            <a:ext cx="498742" cy="402299"/>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sz="1900" dirty="0">
                <a:latin typeface="Helvetica" pitchFamily="-84" charset="0"/>
              </a:rPr>
              <a:t>Q</a:t>
            </a:r>
            <a:r>
              <a:rPr lang="en-US" sz="1900" baseline="-25000" dirty="0">
                <a:latin typeface="Helvetica" pitchFamily="-84" charset="0"/>
              </a:rPr>
              <a:t>1</a:t>
            </a:r>
            <a:endParaRPr lang="en-US" sz="1900" dirty="0">
              <a:latin typeface="Helvetica" pitchFamily="-84" charset="0"/>
            </a:endParaRPr>
          </a:p>
        </p:txBody>
      </p:sp>
      <p:sp>
        <p:nvSpPr>
          <p:cNvPr id="51205" name="Text Box 6"/>
          <p:cNvSpPr txBox="1">
            <a:spLocks noChangeArrowheads="1"/>
          </p:cNvSpPr>
          <p:nvPr/>
        </p:nvSpPr>
        <p:spPr bwMode="auto">
          <a:xfrm>
            <a:off x="7029203" y="2583723"/>
            <a:ext cx="485918" cy="402299"/>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sz="1900" dirty="0">
                <a:latin typeface="Helvetica" pitchFamily="-84" charset="0"/>
              </a:rPr>
              <a:t>R</a:t>
            </a:r>
            <a:r>
              <a:rPr lang="en-US" sz="1900" baseline="-25000" dirty="0">
                <a:latin typeface="Helvetica" pitchFamily="-84" charset="0"/>
              </a:rPr>
              <a:t>1</a:t>
            </a:r>
            <a:endParaRPr lang="en-US" sz="1900" dirty="0">
              <a:latin typeface="Helvetica" pitchFamily="-84" charset="0"/>
            </a:endParaRPr>
          </a:p>
        </p:txBody>
      </p:sp>
      <p:sp>
        <p:nvSpPr>
          <p:cNvPr id="51206" name="Line 7"/>
          <p:cNvSpPr>
            <a:spLocks noChangeShapeType="1"/>
          </p:cNvSpPr>
          <p:nvPr/>
        </p:nvSpPr>
        <p:spPr bwMode="auto">
          <a:xfrm flipV="1">
            <a:off x="6484056" y="2294335"/>
            <a:ext cx="558800" cy="202406"/>
          </a:xfrm>
          <a:prstGeom prst="line">
            <a:avLst/>
          </a:prstGeom>
          <a:noFill/>
          <a:ln w="9525">
            <a:solidFill>
              <a:schemeClr val="tx1"/>
            </a:solidFill>
            <a:round/>
            <a:headEnd/>
            <a:tailEnd/>
          </a:ln>
        </p:spPr>
        <p:txBody>
          <a:bodyPr wrap="none" lIns="108847" tIns="54424" rIns="108847" bIns="54424" anchor="ctr"/>
          <a:lstStyle/>
          <a:p>
            <a:endParaRPr lang="sk-SK"/>
          </a:p>
        </p:txBody>
      </p:sp>
      <p:sp>
        <p:nvSpPr>
          <p:cNvPr id="51207" name="Line 8"/>
          <p:cNvSpPr>
            <a:spLocks noChangeShapeType="1"/>
          </p:cNvSpPr>
          <p:nvPr/>
        </p:nvSpPr>
        <p:spPr bwMode="auto">
          <a:xfrm>
            <a:off x="6472767" y="2534841"/>
            <a:ext cx="558800" cy="203597"/>
          </a:xfrm>
          <a:prstGeom prst="line">
            <a:avLst/>
          </a:prstGeom>
          <a:noFill/>
          <a:ln w="9525">
            <a:solidFill>
              <a:schemeClr val="tx1"/>
            </a:solidFill>
            <a:round/>
            <a:headEnd/>
            <a:tailEnd/>
          </a:ln>
        </p:spPr>
        <p:txBody>
          <a:bodyPr wrap="none" lIns="108847" tIns="54424" rIns="108847" bIns="54424" anchor="ctr"/>
          <a:lstStyle/>
          <a:p>
            <a:endParaRPr lang="sk-SK"/>
          </a:p>
        </p:txBody>
      </p:sp>
      <p:sp>
        <p:nvSpPr>
          <p:cNvPr id="51208" name="Rectangle 9"/>
          <p:cNvSpPr>
            <a:spLocks noChangeArrowheads="1"/>
          </p:cNvSpPr>
          <p:nvPr/>
        </p:nvSpPr>
        <p:spPr bwMode="auto">
          <a:xfrm>
            <a:off x="1121834" y="3419475"/>
            <a:ext cx="9372600" cy="738188"/>
          </a:xfrm>
          <a:prstGeom prst="rect">
            <a:avLst/>
          </a:prstGeom>
          <a:noFill/>
          <a:ln w="9525">
            <a:noFill/>
            <a:miter lim="800000"/>
            <a:headEnd/>
            <a:tailEnd/>
          </a:ln>
        </p:spPr>
        <p:txBody>
          <a:bodyPr lIns="108847" tIns="54424" rIns="108847" bIns="54424"/>
          <a:lstStyle/>
          <a:p>
            <a:pPr marL="747418" lvl="1" indent="-339976">
              <a:buClr>
                <a:schemeClr val="accent2"/>
              </a:buClr>
            </a:pPr>
            <a:r>
              <a:rPr lang="en-US" i="1" dirty="0">
                <a:latin typeface="Helvetica" pitchFamily="-84" charset="0"/>
              </a:rPr>
              <a:t>Q</a:t>
            </a:r>
            <a:r>
              <a:rPr lang="en-US" baseline="-25000" dirty="0">
                <a:latin typeface="Helvetica" pitchFamily="-84" charset="0"/>
              </a:rPr>
              <a:t>1</a:t>
            </a:r>
            <a:r>
              <a:rPr lang="en-US" dirty="0">
                <a:latin typeface="Helvetica" pitchFamily="-84" charset="0"/>
              </a:rPr>
              <a:t> = displacement into outer-index</a:t>
            </a:r>
          </a:p>
          <a:p>
            <a:pPr marL="747418" lvl="1" indent="-339976">
              <a:buClr>
                <a:schemeClr val="accent2"/>
              </a:buClr>
            </a:pPr>
            <a:r>
              <a:rPr lang="en-US" i="1" dirty="0">
                <a:latin typeface="Helvetica" pitchFamily="-84" charset="0"/>
              </a:rPr>
              <a:t>R</a:t>
            </a:r>
            <a:r>
              <a:rPr lang="en-US" baseline="-25000" dirty="0">
                <a:latin typeface="Helvetica" pitchFamily="-84" charset="0"/>
              </a:rPr>
              <a:t>1</a:t>
            </a:r>
            <a:r>
              <a:rPr lang="en-US" dirty="0">
                <a:latin typeface="Helvetica" pitchFamily="-84" charset="0"/>
              </a:rPr>
              <a:t> is used as follows:</a:t>
            </a:r>
          </a:p>
        </p:txBody>
      </p:sp>
      <p:sp>
        <p:nvSpPr>
          <p:cNvPr id="51209" name="Text Box 10"/>
          <p:cNvSpPr txBox="1">
            <a:spLocks noChangeArrowheads="1"/>
          </p:cNvSpPr>
          <p:nvPr/>
        </p:nvSpPr>
        <p:spPr bwMode="auto">
          <a:xfrm>
            <a:off x="4948653" y="4351801"/>
            <a:ext cx="1096663" cy="402299"/>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sz="1900" dirty="0">
                <a:latin typeface="Helvetica" pitchFamily="-84" charset="0"/>
              </a:rPr>
              <a:t>R</a:t>
            </a:r>
            <a:r>
              <a:rPr lang="en-US" sz="1900" baseline="-25000" dirty="0">
                <a:latin typeface="Helvetica" pitchFamily="-84" charset="0"/>
              </a:rPr>
              <a:t>1</a:t>
            </a:r>
            <a:r>
              <a:rPr lang="en-US" sz="1900" dirty="0">
                <a:latin typeface="Helvetica" pitchFamily="-84" charset="0"/>
              </a:rPr>
              <a:t> / 512</a:t>
            </a:r>
          </a:p>
        </p:txBody>
      </p:sp>
      <p:sp>
        <p:nvSpPr>
          <p:cNvPr id="51210" name="Text Box 11"/>
          <p:cNvSpPr txBox="1">
            <a:spLocks noChangeArrowheads="1"/>
          </p:cNvSpPr>
          <p:nvPr/>
        </p:nvSpPr>
        <p:spPr bwMode="auto">
          <a:xfrm>
            <a:off x="6542307" y="4085101"/>
            <a:ext cx="498742" cy="402299"/>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sz="1900" dirty="0">
                <a:latin typeface="Helvetica" pitchFamily="-84" charset="0"/>
              </a:rPr>
              <a:t>Q</a:t>
            </a:r>
            <a:r>
              <a:rPr lang="en-US" sz="1900" baseline="-25000" dirty="0">
                <a:latin typeface="Helvetica" pitchFamily="-84" charset="0"/>
              </a:rPr>
              <a:t>2</a:t>
            </a:r>
            <a:endParaRPr lang="en-US" sz="1900" dirty="0">
              <a:latin typeface="Helvetica" pitchFamily="-84" charset="0"/>
            </a:endParaRPr>
          </a:p>
        </p:txBody>
      </p:sp>
      <p:sp>
        <p:nvSpPr>
          <p:cNvPr id="51211" name="Text Box 12"/>
          <p:cNvSpPr txBox="1">
            <a:spLocks noChangeArrowheads="1"/>
          </p:cNvSpPr>
          <p:nvPr/>
        </p:nvSpPr>
        <p:spPr bwMode="auto">
          <a:xfrm>
            <a:off x="6539547" y="4598260"/>
            <a:ext cx="485918" cy="402299"/>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sz="1900" dirty="0">
                <a:latin typeface="Helvetica" pitchFamily="-84" charset="0"/>
              </a:rPr>
              <a:t>R</a:t>
            </a:r>
            <a:r>
              <a:rPr lang="en-US" sz="1900" baseline="-25000" dirty="0">
                <a:latin typeface="Helvetica" pitchFamily="-84" charset="0"/>
              </a:rPr>
              <a:t>2</a:t>
            </a:r>
            <a:endParaRPr lang="en-US" sz="1900" dirty="0">
              <a:latin typeface="Helvetica" pitchFamily="-84" charset="0"/>
            </a:endParaRPr>
          </a:p>
        </p:txBody>
      </p:sp>
      <p:sp>
        <p:nvSpPr>
          <p:cNvPr id="51212" name="Line 13"/>
          <p:cNvSpPr>
            <a:spLocks noChangeShapeType="1"/>
          </p:cNvSpPr>
          <p:nvPr/>
        </p:nvSpPr>
        <p:spPr bwMode="auto">
          <a:xfrm flipV="1">
            <a:off x="5994400" y="4308873"/>
            <a:ext cx="558800" cy="202406"/>
          </a:xfrm>
          <a:prstGeom prst="line">
            <a:avLst/>
          </a:prstGeom>
          <a:noFill/>
          <a:ln w="9525">
            <a:solidFill>
              <a:schemeClr val="tx1"/>
            </a:solidFill>
            <a:round/>
            <a:headEnd/>
            <a:tailEnd/>
          </a:ln>
        </p:spPr>
        <p:txBody>
          <a:bodyPr wrap="none" lIns="108847" tIns="54424" rIns="108847" bIns="54424" anchor="ctr"/>
          <a:lstStyle/>
          <a:p>
            <a:endParaRPr lang="sk-SK"/>
          </a:p>
        </p:txBody>
      </p:sp>
      <p:sp>
        <p:nvSpPr>
          <p:cNvPr id="51213" name="Line 14"/>
          <p:cNvSpPr>
            <a:spLocks noChangeShapeType="1"/>
          </p:cNvSpPr>
          <p:nvPr/>
        </p:nvSpPr>
        <p:spPr bwMode="auto">
          <a:xfrm>
            <a:off x="5984523" y="4549378"/>
            <a:ext cx="558800" cy="203597"/>
          </a:xfrm>
          <a:prstGeom prst="line">
            <a:avLst/>
          </a:prstGeom>
          <a:noFill/>
          <a:ln w="9525">
            <a:solidFill>
              <a:schemeClr val="tx1"/>
            </a:solidFill>
            <a:round/>
            <a:headEnd/>
            <a:tailEnd/>
          </a:ln>
        </p:spPr>
        <p:txBody>
          <a:bodyPr wrap="none" lIns="108847" tIns="54424" rIns="108847" bIns="54424" anchor="ctr"/>
          <a:lstStyle/>
          <a:p>
            <a:endParaRPr lang="sk-SK"/>
          </a:p>
        </p:txBody>
      </p:sp>
      <p:sp>
        <p:nvSpPr>
          <p:cNvPr id="51214" name="Rectangle 15"/>
          <p:cNvSpPr>
            <a:spLocks noChangeArrowheads="1"/>
          </p:cNvSpPr>
          <p:nvPr/>
        </p:nvSpPr>
        <p:spPr bwMode="auto">
          <a:xfrm>
            <a:off x="1121834" y="5075635"/>
            <a:ext cx="9372600" cy="738188"/>
          </a:xfrm>
          <a:prstGeom prst="rect">
            <a:avLst/>
          </a:prstGeom>
          <a:noFill/>
          <a:ln w="9525">
            <a:noFill/>
            <a:miter lim="800000"/>
            <a:headEnd/>
            <a:tailEnd/>
          </a:ln>
        </p:spPr>
        <p:txBody>
          <a:bodyPr lIns="108847" tIns="54424" rIns="108847" bIns="54424"/>
          <a:lstStyle/>
          <a:p>
            <a:pPr marL="747418" lvl="1" indent="-339976">
              <a:buClr>
                <a:schemeClr val="accent2"/>
              </a:buClr>
            </a:pPr>
            <a:r>
              <a:rPr lang="en-US" i="1" dirty="0">
                <a:latin typeface="Helvetica" pitchFamily="-84" charset="0"/>
              </a:rPr>
              <a:t>Q</a:t>
            </a:r>
            <a:r>
              <a:rPr lang="en-US" baseline="-25000" dirty="0">
                <a:latin typeface="Helvetica" pitchFamily="-84" charset="0"/>
              </a:rPr>
              <a:t>2</a:t>
            </a:r>
            <a:r>
              <a:rPr lang="en-US" dirty="0">
                <a:latin typeface="Helvetica" pitchFamily="-84" charset="0"/>
              </a:rPr>
              <a:t> = displacement into block of index table</a:t>
            </a:r>
          </a:p>
          <a:p>
            <a:pPr marL="747418" lvl="1" indent="-339976">
              <a:buClr>
                <a:schemeClr val="accent2"/>
              </a:buClr>
            </a:pPr>
            <a:r>
              <a:rPr lang="en-US" i="1" dirty="0">
                <a:latin typeface="Helvetica" pitchFamily="-84" charset="0"/>
              </a:rPr>
              <a:t>R</a:t>
            </a:r>
            <a:r>
              <a:rPr lang="en-US" baseline="-25000" dirty="0">
                <a:latin typeface="Helvetica" pitchFamily="-84" charset="0"/>
              </a:rPr>
              <a:t>2</a:t>
            </a:r>
            <a:r>
              <a:rPr lang="en-US" dirty="0">
                <a:latin typeface="Helvetica" pitchFamily="-84" charset="0"/>
              </a:rPr>
              <a:t> displacement into block of file: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a:xfrm>
            <a:off x="1193800" y="277416"/>
            <a:ext cx="10388600" cy="576263"/>
          </a:xfrm>
        </p:spPr>
        <p:txBody>
          <a:bodyPr>
            <a:normAutofit fontScale="90000"/>
          </a:bodyPr>
          <a:lstStyle/>
          <a:p>
            <a:pPr eaLnBrk="1" hangingPunct="1"/>
            <a:r>
              <a:rPr lang="en-US"/>
              <a:t>Indexed Allocation – Mapping (Cont.)</a:t>
            </a:r>
          </a:p>
        </p:txBody>
      </p:sp>
      <p:sp>
        <p:nvSpPr>
          <p:cNvPr id="53250" name="Rectangle 3"/>
          <p:cNvSpPr>
            <a:spLocks noChangeArrowheads="1"/>
          </p:cNvSpPr>
          <p:nvPr/>
        </p:nvSpPr>
        <p:spPr bwMode="auto">
          <a:xfrm>
            <a:off x="5810956" y="1400175"/>
            <a:ext cx="2232378" cy="3824288"/>
          </a:xfrm>
          <a:prstGeom prst="rect">
            <a:avLst/>
          </a:prstGeom>
          <a:noFill/>
          <a:ln w="9525">
            <a:solidFill>
              <a:schemeClr val="tx1"/>
            </a:solidFill>
            <a:miter lim="800000"/>
            <a:headEnd/>
            <a:tailEnd/>
          </a:ln>
        </p:spPr>
        <p:txBody>
          <a:bodyPr wrap="none" lIns="108847" tIns="54424" rIns="108847" bIns="54424" anchor="ctr"/>
          <a:lstStyle/>
          <a:p>
            <a:endParaRPr lang="sk-SK"/>
          </a:p>
        </p:txBody>
      </p:sp>
      <p:sp>
        <p:nvSpPr>
          <p:cNvPr id="53251" name="Rectangle 4"/>
          <p:cNvSpPr>
            <a:spLocks noChangeArrowheads="1"/>
          </p:cNvSpPr>
          <p:nvPr/>
        </p:nvSpPr>
        <p:spPr bwMode="auto">
          <a:xfrm>
            <a:off x="6196189" y="1703785"/>
            <a:ext cx="1461911" cy="273844"/>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53252" name="Rectangle 5"/>
          <p:cNvSpPr>
            <a:spLocks noChangeArrowheads="1"/>
          </p:cNvSpPr>
          <p:nvPr/>
        </p:nvSpPr>
        <p:spPr bwMode="auto">
          <a:xfrm>
            <a:off x="6197600" y="1981200"/>
            <a:ext cx="1463323" cy="275035"/>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53253" name="Rectangle 6"/>
          <p:cNvSpPr>
            <a:spLocks noChangeArrowheads="1"/>
          </p:cNvSpPr>
          <p:nvPr/>
        </p:nvSpPr>
        <p:spPr bwMode="auto">
          <a:xfrm>
            <a:off x="6200422" y="2209800"/>
            <a:ext cx="1461911" cy="275035"/>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53254" name="Rectangle 7"/>
          <p:cNvSpPr>
            <a:spLocks noChangeArrowheads="1"/>
          </p:cNvSpPr>
          <p:nvPr/>
        </p:nvSpPr>
        <p:spPr bwMode="auto">
          <a:xfrm>
            <a:off x="6196189" y="2846785"/>
            <a:ext cx="1461911" cy="273844"/>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53255" name="Rectangle 8"/>
          <p:cNvSpPr>
            <a:spLocks noChangeArrowheads="1"/>
          </p:cNvSpPr>
          <p:nvPr/>
        </p:nvSpPr>
        <p:spPr bwMode="auto">
          <a:xfrm>
            <a:off x="6197600" y="3124200"/>
            <a:ext cx="1463323" cy="275035"/>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53256" name="Rectangle 9"/>
          <p:cNvSpPr>
            <a:spLocks noChangeArrowheads="1"/>
          </p:cNvSpPr>
          <p:nvPr/>
        </p:nvSpPr>
        <p:spPr bwMode="auto">
          <a:xfrm>
            <a:off x="6197600" y="4038600"/>
            <a:ext cx="1422400" cy="838200"/>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53257" name="Rectangle 10"/>
          <p:cNvSpPr>
            <a:spLocks noChangeArrowheads="1"/>
          </p:cNvSpPr>
          <p:nvPr/>
        </p:nvSpPr>
        <p:spPr bwMode="auto">
          <a:xfrm>
            <a:off x="9144000" y="1219200"/>
            <a:ext cx="1422400" cy="4038600"/>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53258" name="Rectangle 11"/>
          <p:cNvSpPr>
            <a:spLocks noChangeArrowheads="1"/>
          </p:cNvSpPr>
          <p:nvPr/>
        </p:nvSpPr>
        <p:spPr bwMode="auto">
          <a:xfrm>
            <a:off x="9385301" y="1447800"/>
            <a:ext cx="977900" cy="685800"/>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53259" name="Rectangle 12"/>
          <p:cNvSpPr>
            <a:spLocks noChangeArrowheads="1"/>
          </p:cNvSpPr>
          <p:nvPr/>
        </p:nvSpPr>
        <p:spPr bwMode="auto">
          <a:xfrm>
            <a:off x="9385301" y="2362200"/>
            <a:ext cx="977900" cy="685800"/>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53260" name="Rectangle 13"/>
          <p:cNvSpPr>
            <a:spLocks noChangeArrowheads="1"/>
          </p:cNvSpPr>
          <p:nvPr/>
        </p:nvSpPr>
        <p:spPr bwMode="auto">
          <a:xfrm>
            <a:off x="9385301" y="3276600"/>
            <a:ext cx="977900" cy="685800"/>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53261" name="Rectangle 14"/>
          <p:cNvSpPr>
            <a:spLocks noChangeArrowheads="1"/>
          </p:cNvSpPr>
          <p:nvPr/>
        </p:nvSpPr>
        <p:spPr bwMode="auto">
          <a:xfrm>
            <a:off x="3554589" y="1932385"/>
            <a:ext cx="1461911" cy="273844"/>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53262" name="Rectangle 15"/>
          <p:cNvSpPr>
            <a:spLocks noChangeArrowheads="1"/>
          </p:cNvSpPr>
          <p:nvPr/>
        </p:nvSpPr>
        <p:spPr bwMode="auto">
          <a:xfrm>
            <a:off x="3556000" y="2162175"/>
            <a:ext cx="1463323" cy="275035"/>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53263" name="Rectangle 16"/>
          <p:cNvSpPr>
            <a:spLocks noChangeArrowheads="1"/>
          </p:cNvSpPr>
          <p:nvPr/>
        </p:nvSpPr>
        <p:spPr bwMode="auto">
          <a:xfrm>
            <a:off x="3556000" y="2438400"/>
            <a:ext cx="1463323" cy="1752600"/>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53264" name="Rectangle 17"/>
          <p:cNvSpPr>
            <a:spLocks noChangeArrowheads="1"/>
          </p:cNvSpPr>
          <p:nvPr/>
        </p:nvSpPr>
        <p:spPr bwMode="auto">
          <a:xfrm>
            <a:off x="3556000" y="4191000"/>
            <a:ext cx="1463323" cy="275035"/>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53265" name="Rectangle 18"/>
          <p:cNvSpPr>
            <a:spLocks noChangeArrowheads="1"/>
          </p:cNvSpPr>
          <p:nvPr/>
        </p:nvSpPr>
        <p:spPr bwMode="auto">
          <a:xfrm>
            <a:off x="1371600" y="1905000"/>
            <a:ext cx="1463323" cy="275035"/>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53266" name="Line 19"/>
          <p:cNvSpPr>
            <a:spLocks noChangeShapeType="1"/>
          </p:cNvSpPr>
          <p:nvPr/>
        </p:nvSpPr>
        <p:spPr bwMode="auto">
          <a:xfrm>
            <a:off x="2844800" y="2028825"/>
            <a:ext cx="711200" cy="0"/>
          </a:xfrm>
          <a:prstGeom prst="line">
            <a:avLst/>
          </a:prstGeom>
          <a:noFill/>
          <a:ln w="9525">
            <a:solidFill>
              <a:schemeClr val="tx1"/>
            </a:solidFill>
            <a:round/>
            <a:headEnd/>
            <a:tailEnd/>
          </a:ln>
        </p:spPr>
        <p:txBody>
          <a:bodyPr wrap="none" lIns="108847" tIns="54424" rIns="108847" bIns="54424" anchor="ctr"/>
          <a:lstStyle/>
          <a:p>
            <a:endParaRPr lang="sk-SK"/>
          </a:p>
        </p:txBody>
      </p:sp>
      <p:sp>
        <p:nvSpPr>
          <p:cNvPr id="53267" name="Line 20"/>
          <p:cNvSpPr>
            <a:spLocks noChangeShapeType="1"/>
          </p:cNvSpPr>
          <p:nvPr/>
        </p:nvSpPr>
        <p:spPr bwMode="auto">
          <a:xfrm flipV="1">
            <a:off x="5010856" y="1828800"/>
            <a:ext cx="1186744" cy="228600"/>
          </a:xfrm>
          <a:prstGeom prst="line">
            <a:avLst/>
          </a:prstGeom>
          <a:noFill/>
          <a:ln w="9525">
            <a:solidFill>
              <a:schemeClr val="tx1"/>
            </a:solidFill>
            <a:round/>
            <a:headEnd/>
            <a:tailEnd/>
          </a:ln>
        </p:spPr>
        <p:txBody>
          <a:bodyPr wrap="none" lIns="108847" tIns="54424" rIns="108847" bIns="54424" anchor="ctr"/>
          <a:lstStyle/>
          <a:p>
            <a:endParaRPr lang="sk-SK"/>
          </a:p>
        </p:txBody>
      </p:sp>
      <p:sp>
        <p:nvSpPr>
          <p:cNvPr id="53268" name="Line 21"/>
          <p:cNvSpPr>
            <a:spLocks noChangeShapeType="1"/>
          </p:cNvSpPr>
          <p:nvPr/>
        </p:nvSpPr>
        <p:spPr bwMode="auto">
          <a:xfrm>
            <a:off x="5010856" y="2281238"/>
            <a:ext cx="1181100" cy="704850"/>
          </a:xfrm>
          <a:prstGeom prst="line">
            <a:avLst/>
          </a:prstGeom>
          <a:noFill/>
          <a:ln w="9525">
            <a:solidFill>
              <a:schemeClr val="tx1"/>
            </a:solidFill>
            <a:round/>
            <a:headEnd/>
            <a:tailEnd/>
          </a:ln>
        </p:spPr>
        <p:txBody>
          <a:bodyPr wrap="none" lIns="108847" tIns="54424" rIns="108847" bIns="54424" anchor="ctr"/>
          <a:lstStyle/>
          <a:p>
            <a:endParaRPr lang="sk-SK"/>
          </a:p>
        </p:txBody>
      </p:sp>
      <p:sp>
        <p:nvSpPr>
          <p:cNvPr id="53269" name="Line 22"/>
          <p:cNvSpPr>
            <a:spLocks noChangeShapeType="1"/>
          </p:cNvSpPr>
          <p:nvPr/>
        </p:nvSpPr>
        <p:spPr bwMode="auto">
          <a:xfrm>
            <a:off x="5023556" y="4300538"/>
            <a:ext cx="1181100" cy="266700"/>
          </a:xfrm>
          <a:prstGeom prst="line">
            <a:avLst/>
          </a:prstGeom>
          <a:noFill/>
          <a:ln w="9525">
            <a:solidFill>
              <a:schemeClr val="tx1"/>
            </a:solidFill>
            <a:round/>
            <a:headEnd/>
            <a:tailEnd/>
          </a:ln>
        </p:spPr>
        <p:txBody>
          <a:bodyPr wrap="none" lIns="108847" tIns="54424" rIns="108847" bIns="54424" anchor="ctr"/>
          <a:lstStyle/>
          <a:p>
            <a:endParaRPr lang="sk-SK"/>
          </a:p>
        </p:txBody>
      </p:sp>
      <p:sp>
        <p:nvSpPr>
          <p:cNvPr id="53270" name="Text Box 23"/>
          <p:cNvSpPr txBox="1">
            <a:spLocks noChangeArrowheads="1"/>
          </p:cNvSpPr>
          <p:nvPr/>
        </p:nvSpPr>
        <p:spPr bwMode="auto">
          <a:xfrm>
            <a:off x="4150568" y="2999803"/>
            <a:ext cx="296764" cy="386910"/>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a:latin typeface="Helvetica" pitchFamily="-84" charset="0"/>
                <a:sym typeface="MT Extra" pitchFamily="18" charset="2"/>
              </a:rPr>
              <a:t></a:t>
            </a:r>
            <a:endParaRPr lang="en-US">
              <a:latin typeface="Helvetica" pitchFamily="-84" charset="0"/>
            </a:endParaRPr>
          </a:p>
        </p:txBody>
      </p:sp>
      <p:sp>
        <p:nvSpPr>
          <p:cNvPr id="53271" name="Line 24"/>
          <p:cNvSpPr>
            <a:spLocks noChangeShapeType="1"/>
          </p:cNvSpPr>
          <p:nvPr/>
        </p:nvSpPr>
        <p:spPr bwMode="auto">
          <a:xfrm flipH="1" flipV="1">
            <a:off x="7645400" y="2986088"/>
            <a:ext cx="1746956" cy="609600"/>
          </a:xfrm>
          <a:prstGeom prst="line">
            <a:avLst/>
          </a:prstGeom>
          <a:noFill/>
          <a:ln w="9525">
            <a:solidFill>
              <a:schemeClr val="tx1"/>
            </a:solidFill>
            <a:round/>
            <a:headEnd/>
            <a:tailEnd/>
          </a:ln>
        </p:spPr>
        <p:txBody>
          <a:bodyPr wrap="none" lIns="108847" tIns="54424" rIns="108847" bIns="54424" anchor="ctr"/>
          <a:lstStyle/>
          <a:p>
            <a:endParaRPr lang="sk-SK"/>
          </a:p>
        </p:txBody>
      </p:sp>
      <p:sp>
        <p:nvSpPr>
          <p:cNvPr id="53272" name="Line 25"/>
          <p:cNvSpPr>
            <a:spLocks noChangeShapeType="1"/>
          </p:cNvSpPr>
          <p:nvPr/>
        </p:nvSpPr>
        <p:spPr bwMode="auto">
          <a:xfrm flipH="1" flipV="1">
            <a:off x="7652456" y="2057400"/>
            <a:ext cx="1727200" cy="623888"/>
          </a:xfrm>
          <a:prstGeom prst="line">
            <a:avLst/>
          </a:prstGeom>
          <a:noFill/>
          <a:ln w="9525">
            <a:solidFill>
              <a:schemeClr val="tx1"/>
            </a:solidFill>
            <a:round/>
            <a:headEnd/>
            <a:tailEnd/>
          </a:ln>
        </p:spPr>
        <p:txBody>
          <a:bodyPr wrap="none" lIns="108847" tIns="54424" rIns="108847" bIns="54424" anchor="ctr"/>
          <a:lstStyle/>
          <a:p>
            <a:endParaRPr lang="sk-SK"/>
          </a:p>
        </p:txBody>
      </p:sp>
      <p:sp>
        <p:nvSpPr>
          <p:cNvPr id="53273" name="Line 26"/>
          <p:cNvSpPr>
            <a:spLocks noChangeShapeType="1"/>
          </p:cNvSpPr>
          <p:nvPr/>
        </p:nvSpPr>
        <p:spPr bwMode="auto">
          <a:xfrm flipH="1">
            <a:off x="7639756" y="1685925"/>
            <a:ext cx="1745545" cy="161925"/>
          </a:xfrm>
          <a:prstGeom prst="line">
            <a:avLst/>
          </a:prstGeom>
          <a:noFill/>
          <a:ln w="9525">
            <a:solidFill>
              <a:schemeClr val="tx1"/>
            </a:solidFill>
            <a:round/>
            <a:headEnd/>
            <a:tailEnd/>
          </a:ln>
        </p:spPr>
        <p:txBody>
          <a:bodyPr wrap="none" lIns="108847" tIns="54424" rIns="108847" bIns="54424" anchor="ctr"/>
          <a:lstStyle/>
          <a:p>
            <a:endParaRPr lang="sk-SK"/>
          </a:p>
        </p:txBody>
      </p:sp>
      <p:sp>
        <p:nvSpPr>
          <p:cNvPr id="53274" name="Text Box 27"/>
          <p:cNvSpPr txBox="1">
            <a:spLocks noChangeArrowheads="1"/>
          </p:cNvSpPr>
          <p:nvPr/>
        </p:nvSpPr>
        <p:spPr bwMode="auto">
          <a:xfrm>
            <a:off x="3641593" y="4519040"/>
            <a:ext cx="1373982" cy="386910"/>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a:latin typeface="Helvetica" pitchFamily="-84" charset="0"/>
              </a:rPr>
              <a:t>outer-index</a:t>
            </a:r>
          </a:p>
        </p:txBody>
      </p:sp>
      <p:sp>
        <p:nvSpPr>
          <p:cNvPr id="53275" name="Text Box 28"/>
          <p:cNvSpPr txBox="1">
            <a:spLocks noChangeArrowheads="1"/>
          </p:cNvSpPr>
          <p:nvPr/>
        </p:nvSpPr>
        <p:spPr bwMode="auto">
          <a:xfrm>
            <a:off x="6230462" y="5335213"/>
            <a:ext cx="1335510" cy="386910"/>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a:latin typeface="Helvetica" pitchFamily="-84" charset="0"/>
              </a:rPr>
              <a:t>index table</a:t>
            </a:r>
          </a:p>
        </p:txBody>
      </p:sp>
      <p:sp>
        <p:nvSpPr>
          <p:cNvPr id="53276" name="Text Box 29"/>
          <p:cNvSpPr txBox="1">
            <a:spLocks noChangeArrowheads="1"/>
          </p:cNvSpPr>
          <p:nvPr/>
        </p:nvSpPr>
        <p:spPr bwMode="auto">
          <a:xfrm>
            <a:off x="9712115" y="5314378"/>
            <a:ext cx="514772" cy="386910"/>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a:latin typeface="Helvetica" pitchFamily="-84" charset="0"/>
              </a:rPr>
              <a:t>file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a:xfrm>
            <a:off x="1104900" y="413147"/>
            <a:ext cx="10972800" cy="777478"/>
          </a:xfrm>
        </p:spPr>
        <p:txBody>
          <a:bodyPr>
            <a:normAutofit fontScale="90000"/>
          </a:bodyPr>
          <a:lstStyle/>
          <a:p>
            <a:r>
              <a:rPr lang="en-US" sz="3300" dirty="0"/>
              <a:t>Combined Scheme:  UNIX UFS </a:t>
            </a:r>
            <a:r>
              <a:rPr lang="en-US" sz="2200" dirty="0"/>
              <a:t>(</a:t>
            </a:r>
            <a:r>
              <a:rPr lang="sk-SK" sz="2200" dirty="0" err="1"/>
              <a:t>sometimes</a:t>
            </a:r>
            <a:r>
              <a:rPr lang="sk-SK" sz="2200" dirty="0"/>
              <a:t> </a:t>
            </a:r>
            <a:r>
              <a:rPr lang="sk-SK" sz="2200" dirty="0" err="1"/>
              <a:t>referred</a:t>
            </a:r>
            <a:r>
              <a:rPr lang="sk-SK" sz="2200" dirty="0"/>
              <a:t> to as </a:t>
            </a:r>
            <a:r>
              <a:rPr lang="sk-SK" sz="2200" dirty="0" err="1"/>
              <a:t>the</a:t>
            </a:r>
            <a:r>
              <a:rPr lang="sk-SK" sz="2200" dirty="0"/>
              <a:t> </a:t>
            </a:r>
            <a:r>
              <a:rPr lang="sk-SK" sz="2200" dirty="0" err="1"/>
              <a:t>Berkeley</a:t>
            </a:r>
            <a:r>
              <a:rPr lang="sk-SK" sz="2200" dirty="0"/>
              <a:t> </a:t>
            </a:r>
            <a:r>
              <a:rPr lang="sk-SK" sz="2200" dirty="0" err="1"/>
              <a:t>Fast</a:t>
            </a:r>
            <a:r>
              <a:rPr lang="sk-SK" sz="2200" dirty="0"/>
              <a:t> </a:t>
            </a:r>
            <a:r>
              <a:rPr lang="sk-SK" sz="2200" dirty="0" err="1"/>
              <a:t>File</a:t>
            </a:r>
            <a:r>
              <a:rPr lang="sk-SK" sz="2200" dirty="0"/>
              <a:t> </a:t>
            </a:r>
            <a:r>
              <a:rPr lang="sk-SK" sz="2200" dirty="0" err="1"/>
              <a:t>System</a:t>
            </a:r>
            <a:r>
              <a:rPr lang="sk-SK" sz="2200" dirty="0"/>
              <a:t>)</a:t>
            </a:r>
            <a:r>
              <a:rPr lang="en-US" sz="2200" dirty="0"/>
              <a:t> </a:t>
            </a:r>
            <a:br>
              <a:rPr lang="en-US" sz="3300" dirty="0"/>
            </a:br>
            <a:r>
              <a:rPr lang="en-US" sz="3300" dirty="0"/>
              <a:t>(4K bytes per block, 32-bit addresses)</a:t>
            </a:r>
          </a:p>
        </p:txBody>
      </p:sp>
      <p:pic>
        <p:nvPicPr>
          <p:cNvPr id="55298" name="Picture 5"/>
          <p:cNvPicPr>
            <a:picLocks noChangeAspect="1" noChangeArrowheads="1"/>
          </p:cNvPicPr>
          <p:nvPr/>
        </p:nvPicPr>
        <p:blipFill>
          <a:blip r:embed="rId3" cstate="print"/>
          <a:srcRect/>
          <a:stretch>
            <a:fillRect/>
          </a:stretch>
        </p:blipFill>
        <p:spPr bwMode="auto">
          <a:xfrm>
            <a:off x="1663701" y="1190625"/>
            <a:ext cx="8774289" cy="4942285"/>
          </a:xfrm>
          <a:prstGeom prst="rect">
            <a:avLst/>
          </a:prstGeom>
          <a:noFill/>
          <a:ln w="9525">
            <a:noFill/>
            <a:miter lim="800000"/>
            <a:headEnd/>
            <a:tailEnd/>
          </a:ln>
        </p:spPr>
      </p:pic>
      <p:sp>
        <p:nvSpPr>
          <p:cNvPr id="55299" name="TextBox 3"/>
          <p:cNvSpPr txBox="1">
            <a:spLocks noChangeArrowheads="1"/>
          </p:cNvSpPr>
          <p:nvPr/>
        </p:nvSpPr>
        <p:spPr bwMode="auto">
          <a:xfrm>
            <a:off x="8770056" y="1243012"/>
            <a:ext cx="2020711" cy="1217907"/>
          </a:xfrm>
          <a:prstGeom prst="rect">
            <a:avLst/>
          </a:prstGeom>
          <a:noFill/>
          <a:ln w="9525">
            <a:noFill/>
            <a:miter lim="800000"/>
            <a:headEnd/>
            <a:tailEnd/>
          </a:ln>
        </p:spPr>
        <p:txBody>
          <a:bodyPr lIns="108847" tIns="54424" rIns="108847" bIns="54424">
            <a:spAutoFit/>
          </a:bodyPr>
          <a:lstStyle/>
          <a:p>
            <a:r>
              <a:rPr lang="en-US"/>
              <a:t>Note: More index blocks than can be addressed with 32-bit file pointer</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a:t>Performance</a:t>
            </a:r>
          </a:p>
        </p:txBody>
      </p:sp>
      <p:sp>
        <p:nvSpPr>
          <p:cNvPr id="57346" name="Content Placeholder 2"/>
          <p:cNvSpPr>
            <a:spLocks noGrp="1"/>
          </p:cNvSpPr>
          <p:nvPr>
            <p:ph idx="1"/>
          </p:nvPr>
        </p:nvSpPr>
        <p:spPr/>
        <p:txBody>
          <a:bodyPr/>
          <a:lstStyle/>
          <a:p>
            <a:r>
              <a:rPr lang="en-US"/>
              <a:t>Best method depends on file access type</a:t>
            </a:r>
          </a:p>
          <a:p>
            <a:pPr lvl="1"/>
            <a:r>
              <a:rPr lang="en-US"/>
              <a:t>Contiguous great for sequential and random</a:t>
            </a:r>
          </a:p>
          <a:p>
            <a:r>
              <a:rPr lang="en-US"/>
              <a:t>Linked good for sequential, not random</a:t>
            </a:r>
          </a:p>
          <a:p>
            <a:r>
              <a:rPr lang="en-US"/>
              <a:t>Declare access type at creation -&gt; select either contiguous or linked</a:t>
            </a:r>
          </a:p>
          <a:p>
            <a:r>
              <a:rPr lang="en-US"/>
              <a:t>Indexed more complex</a:t>
            </a:r>
          </a:p>
          <a:p>
            <a:pPr lvl="1"/>
            <a:r>
              <a:rPr lang="en-US"/>
              <a:t>Single block access could require 2 index block reads then data block read</a:t>
            </a:r>
          </a:p>
          <a:p>
            <a:pPr lvl="1"/>
            <a:r>
              <a:rPr lang="en-US"/>
              <a:t>Clustering can help improve throughput, reduce CPU overhead</a:t>
            </a:r>
          </a:p>
          <a:p>
            <a:pPr lvl="1"/>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t>Performance (Cont.)</a:t>
            </a:r>
          </a:p>
        </p:txBody>
      </p:sp>
      <p:sp>
        <p:nvSpPr>
          <p:cNvPr id="58370" name="Content Placeholder 2"/>
          <p:cNvSpPr>
            <a:spLocks noGrp="1"/>
          </p:cNvSpPr>
          <p:nvPr>
            <p:ph idx="1"/>
          </p:nvPr>
        </p:nvSpPr>
        <p:spPr/>
        <p:txBody>
          <a:bodyPr/>
          <a:lstStyle/>
          <a:p>
            <a:r>
              <a:rPr lang="en-US"/>
              <a:t>Adding instructions to the execution path to save one disk I/O is reasonable</a:t>
            </a:r>
          </a:p>
          <a:p>
            <a:pPr lvl="1"/>
            <a:r>
              <a:rPr lang="en-US"/>
              <a:t>Intel Core i7 Extreme Edition 990x (2011) at 3.46Ghz = 159,000 MIPS</a:t>
            </a:r>
          </a:p>
          <a:p>
            <a:pPr lvl="2"/>
            <a:r>
              <a:rPr lang="en-US"/>
              <a:t>http://en.wikipedia.org/wiki/Instructions_per_second</a:t>
            </a:r>
          </a:p>
          <a:p>
            <a:pPr lvl="1"/>
            <a:r>
              <a:rPr lang="en-US"/>
              <a:t>Typical disk drive at 250 I/Os per second</a:t>
            </a:r>
          </a:p>
          <a:p>
            <a:pPr lvl="2"/>
            <a:r>
              <a:rPr lang="en-US"/>
              <a:t>159,000 MIPS / 250 = 630 million instructions during one disk I/O </a:t>
            </a:r>
          </a:p>
          <a:p>
            <a:pPr lvl="1"/>
            <a:r>
              <a:rPr lang="en-US"/>
              <a:t>Fast SSD drives provide 60,000 IOPS</a:t>
            </a:r>
          </a:p>
          <a:p>
            <a:pPr lvl="2"/>
            <a:r>
              <a:rPr lang="en-US"/>
              <a:t>159,000 MIPS / 60,000 = 2.65 millions instructions during one disk I/O</a:t>
            </a:r>
          </a:p>
          <a:p>
            <a:pPr lvl="1"/>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1545168" y="277416"/>
            <a:ext cx="10037233" cy="576263"/>
          </a:xfrm>
        </p:spPr>
        <p:txBody>
          <a:bodyPr>
            <a:normAutofit fontScale="90000"/>
          </a:bodyPr>
          <a:lstStyle/>
          <a:p>
            <a:pPr eaLnBrk="1" hangingPunct="1"/>
            <a:r>
              <a:rPr lang="en-US"/>
              <a:t>Free-Space Management</a:t>
            </a:r>
          </a:p>
        </p:txBody>
      </p:sp>
      <p:sp>
        <p:nvSpPr>
          <p:cNvPr id="59394" name="Rectangle 3"/>
          <p:cNvSpPr>
            <a:spLocks noGrp="1" noChangeArrowheads="1"/>
          </p:cNvSpPr>
          <p:nvPr>
            <p:ph type="body" idx="1"/>
          </p:nvPr>
        </p:nvSpPr>
        <p:spPr>
          <a:xfrm>
            <a:off x="1092200" y="1239440"/>
            <a:ext cx="10938933" cy="894159"/>
          </a:xfrm>
        </p:spPr>
        <p:txBody>
          <a:bodyPr>
            <a:normAutofit fontScale="62500" lnSpcReduction="20000"/>
          </a:bodyPr>
          <a:lstStyle/>
          <a:p>
            <a:r>
              <a:rPr lang="en-US" dirty="0"/>
              <a:t>File system maintains </a:t>
            </a:r>
            <a:r>
              <a:rPr lang="en-US" b="1" dirty="0">
                <a:solidFill>
                  <a:srgbClr val="3366FF"/>
                </a:solidFill>
              </a:rPr>
              <a:t>free-space list </a:t>
            </a:r>
            <a:r>
              <a:rPr lang="en-US" dirty="0"/>
              <a:t>to track available blocks/clusters</a:t>
            </a:r>
          </a:p>
          <a:p>
            <a:pPr lvl="1"/>
            <a:r>
              <a:rPr lang="en-US" dirty="0"/>
              <a:t>(Using term </a:t>
            </a:r>
            <a:r>
              <a:rPr lang="ja-JP" altLang="en-US" dirty="0"/>
              <a:t>“</a:t>
            </a:r>
            <a:r>
              <a:rPr lang="en-US" altLang="ja-JP" dirty="0"/>
              <a:t>block</a:t>
            </a:r>
            <a:r>
              <a:rPr lang="ja-JP" altLang="en-US" dirty="0"/>
              <a:t>”</a:t>
            </a:r>
            <a:r>
              <a:rPr lang="en-US" altLang="ja-JP" dirty="0"/>
              <a:t> for simplicity)</a:t>
            </a:r>
          </a:p>
          <a:p>
            <a:r>
              <a:rPr lang="en-US" b="1" dirty="0">
                <a:solidFill>
                  <a:srgbClr val="3366FF"/>
                </a:solidFill>
              </a:rPr>
              <a:t>Bit vector </a:t>
            </a:r>
            <a:r>
              <a:rPr lang="en-US" dirty="0"/>
              <a:t>or </a:t>
            </a:r>
            <a:r>
              <a:rPr lang="en-US" b="1" dirty="0">
                <a:solidFill>
                  <a:srgbClr val="3366FF"/>
                </a:solidFill>
              </a:rPr>
              <a:t>bit map </a:t>
            </a:r>
            <a:r>
              <a:rPr lang="en-US" dirty="0"/>
              <a:t> (</a:t>
            </a:r>
            <a:r>
              <a:rPr lang="en-US" b="1" i="1" dirty="0"/>
              <a:t>n</a:t>
            </a:r>
            <a:r>
              <a:rPr lang="en-US" dirty="0"/>
              <a:t> blocks)</a:t>
            </a:r>
          </a:p>
        </p:txBody>
      </p:sp>
      <p:sp>
        <p:nvSpPr>
          <p:cNvPr id="59395" name="Rectangle 4"/>
          <p:cNvSpPr>
            <a:spLocks noChangeArrowheads="1"/>
          </p:cNvSpPr>
          <p:nvPr/>
        </p:nvSpPr>
        <p:spPr bwMode="auto">
          <a:xfrm>
            <a:off x="4023079" y="2626519"/>
            <a:ext cx="481188" cy="361950"/>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59396" name="Rectangle 5"/>
          <p:cNvSpPr>
            <a:spLocks noChangeArrowheads="1"/>
          </p:cNvSpPr>
          <p:nvPr/>
        </p:nvSpPr>
        <p:spPr bwMode="auto">
          <a:xfrm>
            <a:off x="4461933" y="2626519"/>
            <a:ext cx="479778" cy="361950"/>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59397" name="Rectangle 6"/>
          <p:cNvSpPr>
            <a:spLocks noChangeArrowheads="1"/>
          </p:cNvSpPr>
          <p:nvPr/>
        </p:nvSpPr>
        <p:spPr bwMode="auto">
          <a:xfrm>
            <a:off x="4899378" y="2626519"/>
            <a:ext cx="481189" cy="361950"/>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59398" name="Rectangle 7"/>
          <p:cNvSpPr>
            <a:spLocks noChangeArrowheads="1"/>
          </p:cNvSpPr>
          <p:nvPr/>
        </p:nvSpPr>
        <p:spPr bwMode="auto">
          <a:xfrm>
            <a:off x="5338234" y="2626519"/>
            <a:ext cx="479778" cy="361950"/>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59399" name="Rectangle 8"/>
          <p:cNvSpPr>
            <a:spLocks noChangeArrowheads="1"/>
          </p:cNvSpPr>
          <p:nvPr/>
        </p:nvSpPr>
        <p:spPr bwMode="auto">
          <a:xfrm>
            <a:off x="5775679" y="2626519"/>
            <a:ext cx="481188" cy="361950"/>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59400" name="Rectangle 9"/>
          <p:cNvSpPr>
            <a:spLocks noChangeArrowheads="1"/>
          </p:cNvSpPr>
          <p:nvPr/>
        </p:nvSpPr>
        <p:spPr bwMode="auto">
          <a:xfrm>
            <a:off x="6214533" y="2626519"/>
            <a:ext cx="479778" cy="361950"/>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59401" name="Rectangle 10"/>
          <p:cNvSpPr>
            <a:spLocks noChangeArrowheads="1"/>
          </p:cNvSpPr>
          <p:nvPr/>
        </p:nvSpPr>
        <p:spPr bwMode="auto">
          <a:xfrm>
            <a:off x="6697133" y="2626519"/>
            <a:ext cx="1625600" cy="361950"/>
          </a:xfrm>
          <a:prstGeom prst="rect">
            <a:avLst/>
          </a:prstGeom>
          <a:solidFill>
            <a:schemeClr val="bg1"/>
          </a:solidFill>
          <a:ln w="9525">
            <a:solidFill>
              <a:schemeClr val="tx1"/>
            </a:solidFill>
            <a:miter lim="800000"/>
            <a:headEnd/>
            <a:tailEnd/>
          </a:ln>
        </p:spPr>
        <p:txBody>
          <a:bodyPr wrap="none" lIns="108847" tIns="54424" rIns="108847" bIns="54424" anchor="ctr"/>
          <a:lstStyle/>
          <a:p>
            <a:pPr algn="ctr"/>
            <a:r>
              <a:rPr lang="en-US" sz="2400" dirty="0">
                <a:latin typeface="Helvetica" pitchFamily="-84" charset="0"/>
              </a:rPr>
              <a:t>…</a:t>
            </a:r>
            <a:endParaRPr lang="en-US" dirty="0">
              <a:latin typeface="Helvetica" pitchFamily="-84" charset="0"/>
            </a:endParaRPr>
          </a:p>
        </p:txBody>
      </p:sp>
      <p:sp>
        <p:nvSpPr>
          <p:cNvPr id="59402" name="Rectangle 11"/>
          <p:cNvSpPr>
            <a:spLocks noChangeArrowheads="1"/>
          </p:cNvSpPr>
          <p:nvPr/>
        </p:nvSpPr>
        <p:spPr bwMode="auto">
          <a:xfrm>
            <a:off x="8322733" y="2626519"/>
            <a:ext cx="479778" cy="361950"/>
          </a:xfrm>
          <a:prstGeom prst="rect">
            <a:avLst/>
          </a:prstGeom>
          <a:solidFill>
            <a:schemeClr val="bg1"/>
          </a:solidFill>
          <a:ln w="9525">
            <a:solidFill>
              <a:schemeClr val="tx1"/>
            </a:solidFill>
            <a:miter lim="800000"/>
            <a:headEnd/>
            <a:tailEnd/>
          </a:ln>
        </p:spPr>
        <p:txBody>
          <a:bodyPr wrap="none" lIns="108847" tIns="54424" rIns="108847" bIns="54424" anchor="ctr"/>
          <a:lstStyle/>
          <a:p>
            <a:endParaRPr lang="sk-SK"/>
          </a:p>
        </p:txBody>
      </p:sp>
      <p:sp>
        <p:nvSpPr>
          <p:cNvPr id="59403" name="Text Box 12"/>
          <p:cNvSpPr txBox="1">
            <a:spLocks noChangeArrowheads="1"/>
          </p:cNvSpPr>
          <p:nvPr/>
        </p:nvSpPr>
        <p:spPr bwMode="auto">
          <a:xfrm>
            <a:off x="4088231" y="2206846"/>
            <a:ext cx="348060" cy="386910"/>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a:latin typeface="Helvetica" pitchFamily="-84" charset="0"/>
              </a:rPr>
              <a:t>0</a:t>
            </a:r>
          </a:p>
        </p:txBody>
      </p:sp>
      <p:sp>
        <p:nvSpPr>
          <p:cNvPr id="59404" name="Text Box 13"/>
          <p:cNvSpPr txBox="1">
            <a:spLocks noChangeArrowheads="1"/>
          </p:cNvSpPr>
          <p:nvPr/>
        </p:nvSpPr>
        <p:spPr bwMode="auto">
          <a:xfrm>
            <a:off x="4494631" y="2206846"/>
            <a:ext cx="348060" cy="386910"/>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a:latin typeface="Helvetica" pitchFamily="-84" charset="0"/>
              </a:rPr>
              <a:t>1</a:t>
            </a:r>
          </a:p>
        </p:txBody>
      </p:sp>
      <p:sp>
        <p:nvSpPr>
          <p:cNvPr id="59405" name="Text Box 14"/>
          <p:cNvSpPr txBox="1">
            <a:spLocks noChangeArrowheads="1"/>
          </p:cNvSpPr>
          <p:nvPr/>
        </p:nvSpPr>
        <p:spPr bwMode="auto">
          <a:xfrm>
            <a:off x="5104231" y="2206846"/>
            <a:ext cx="348060" cy="386910"/>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a:latin typeface="Helvetica" pitchFamily="-84" charset="0"/>
              </a:rPr>
              <a:t>2</a:t>
            </a:r>
          </a:p>
        </p:txBody>
      </p:sp>
      <p:sp>
        <p:nvSpPr>
          <p:cNvPr id="59406" name="Text Box 15"/>
          <p:cNvSpPr txBox="1">
            <a:spLocks noChangeArrowheads="1"/>
          </p:cNvSpPr>
          <p:nvPr/>
        </p:nvSpPr>
        <p:spPr bwMode="auto">
          <a:xfrm>
            <a:off x="8247133" y="2206846"/>
            <a:ext cx="566069" cy="386910"/>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b="1" i="1">
                <a:latin typeface="Helvetica" pitchFamily="-84" charset="0"/>
              </a:rPr>
              <a:t>n</a:t>
            </a:r>
            <a:r>
              <a:rPr lang="en-US">
                <a:latin typeface="Helvetica" pitchFamily="-84" charset="0"/>
              </a:rPr>
              <a:t>-1</a:t>
            </a:r>
          </a:p>
        </p:txBody>
      </p:sp>
      <p:sp>
        <p:nvSpPr>
          <p:cNvPr id="59407" name="Text Box 16"/>
          <p:cNvSpPr txBox="1">
            <a:spLocks noChangeArrowheads="1"/>
          </p:cNvSpPr>
          <p:nvPr/>
        </p:nvSpPr>
        <p:spPr bwMode="auto">
          <a:xfrm>
            <a:off x="3831430" y="3470694"/>
            <a:ext cx="854610" cy="386910"/>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a:latin typeface="Helvetica" pitchFamily="-84" charset="0"/>
              </a:rPr>
              <a:t>bit[</a:t>
            </a:r>
            <a:r>
              <a:rPr lang="en-US" b="1" i="1">
                <a:latin typeface="Helvetica" pitchFamily="-84" charset="0"/>
              </a:rPr>
              <a:t>i</a:t>
            </a:r>
            <a:r>
              <a:rPr lang="en-US">
                <a:latin typeface="Helvetica" pitchFamily="-84" charset="0"/>
              </a:rPr>
              <a:t>] =</a:t>
            </a:r>
          </a:p>
        </p:txBody>
      </p:sp>
      <p:sp>
        <p:nvSpPr>
          <p:cNvPr id="59408" name="Text Box 17"/>
          <p:cNvSpPr txBox="1">
            <a:spLocks noChangeArrowheads="1"/>
          </p:cNvSpPr>
          <p:nvPr/>
        </p:nvSpPr>
        <p:spPr bwMode="auto">
          <a:xfrm rot="-5400000">
            <a:off x="4253432" y="3442386"/>
            <a:ext cx="1147959" cy="479243"/>
          </a:xfrm>
          <a:prstGeom prst="rect">
            <a:avLst/>
          </a:prstGeom>
          <a:noFill/>
          <a:ln w="9525">
            <a:noFill/>
            <a:miter lim="800000"/>
            <a:headEnd/>
            <a:tailEnd/>
          </a:ln>
        </p:spPr>
        <p:txBody>
          <a:bodyPr wrap="none" lIns="108847" tIns="54424" rIns="108847" bIns="54424" anchor="ctr">
            <a:spAutoFit/>
          </a:bodyPr>
          <a:lstStyle/>
          <a:p>
            <a:pPr algn="ctr">
              <a:spcBef>
                <a:spcPct val="50000"/>
              </a:spcBef>
            </a:pPr>
            <a:r>
              <a:rPr lang="en-US" sz="2400" dirty="0">
                <a:latin typeface="Helvetica" pitchFamily="-84" charset="0"/>
                <a:sym typeface="MT Extra" pitchFamily="18" charset="2"/>
              </a:rPr>
              <a:t></a:t>
            </a:r>
            <a:endParaRPr lang="en-US" sz="6400" dirty="0">
              <a:latin typeface="Helvetica" pitchFamily="-84" charset="0"/>
              <a:sym typeface="Monotype Sorts" pitchFamily="-84" charset="2"/>
            </a:endParaRPr>
          </a:p>
        </p:txBody>
      </p:sp>
      <p:sp>
        <p:nvSpPr>
          <p:cNvPr id="59409" name="Text Box 18"/>
          <p:cNvSpPr txBox="1">
            <a:spLocks noChangeArrowheads="1"/>
          </p:cNvSpPr>
          <p:nvPr/>
        </p:nvSpPr>
        <p:spPr bwMode="auto">
          <a:xfrm>
            <a:off x="5173134" y="3272471"/>
            <a:ext cx="2486466" cy="802408"/>
          </a:xfrm>
          <a:prstGeom prst="rect">
            <a:avLst/>
          </a:prstGeom>
          <a:noFill/>
          <a:ln w="9525">
            <a:noFill/>
            <a:miter lim="800000"/>
            <a:headEnd/>
            <a:tailEnd/>
          </a:ln>
        </p:spPr>
        <p:txBody>
          <a:bodyPr wrap="none" lIns="108847" tIns="54424" rIns="108847" bIns="54424" anchor="ctr">
            <a:spAutoFit/>
          </a:bodyPr>
          <a:lstStyle/>
          <a:p>
            <a:pPr>
              <a:spcBef>
                <a:spcPct val="50000"/>
              </a:spcBef>
            </a:pPr>
            <a:r>
              <a:rPr lang="en-US">
                <a:latin typeface="Helvetica" pitchFamily="-84" charset="0"/>
              </a:rPr>
              <a:t>1 </a:t>
            </a:r>
            <a:r>
              <a:rPr lang="en-US">
                <a:latin typeface="Helvetica" pitchFamily="-84" charset="0"/>
                <a:sym typeface="Symbol" pitchFamily="18" charset="2"/>
              </a:rPr>
              <a:t> block[</a:t>
            </a:r>
            <a:r>
              <a:rPr lang="en-US" b="1" i="1">
                <a:latin typeface="Helvetica" pitchFamily="-84" charset="0"/>
                <a:sym typeface="Symbol" pitchFamily="18" charset="2"/>
              </a:rPr>
              <a:t>i</a:t>
            </a:r>
            <a:r>
              <a:rPr lang="en-US">
                <a:latin typeface="Helvetica" pitchFamily="-84" charset="0"/>
                <a:sym typeface="Symbol" pitchFamily="18" charset="2"/>
              </a:rPr>
              <a:t>] free</a:t>
            </a:r>
          </a:p>
          <a:p>
            <a:pPr>
              <a:spcBef>
                <a:spcPct val="50000"/>
              </a:spcBef>
            </a:pPr>
            <a:r>
              <a:rPr lang="en-US">
                <a:latin typeface="Helvetica" pitchFamily="-84" charset="0"/>
                <a:sym typeface="Symbol" pitchFamily="18" charset="2"/>
              </a:rPr>
              <a:t>0 </a:t>
            </a:r>
            <a:r>
              <a:rPr lang="en-US">
                <a:latin typeface="Helvetica" pitchFamily="-84" charset="0"/>
              </a:rPr>
              <a:t> </a:t>
            </a:r>
            <a:r>
              <a:rPr lang="en-US">
                <a:latin typeface="Helvetica" pitchFamily="-84" charset="0"/>
                <a:sym typeface="Symbol" pitchFamily="18" charset="2"/>
              </a:rPr>
              <a:t> block[</a:t>
            </a:r>
            <a:r>
              <a:rPr lang="en-US" b="1" i="1">
                <a:latin typeface="Helvetica" pitchFamily="-84" charset="0"/>
                <a:sym typeface="Symbol" pitchFamily="18" charset="2"/>
              </a:rPr>
              <a:t>i</a:t>
            </a:r>
            <a:r>
              <a:rPr lang="en-US">
                <a:latin typeface="Helvetica" pitchFamily="-84" charset="0"/>
                <a:sym typeface="Symbol" pitchFamily="18" charset="2"/>
              </a:rPr>
              <a:t>] occupied</a:t>
            </a:r>
          </a:p>
        </p:txBody>
      </p:sp>
      <p:sp>
        <p:nvSpPr>
          <p:cNvPr id="59410" name="Rectangle 19"/>
          <p:cNvSpPr>
            <a:spLocks noChangeArrowheads="1"/>
          </p:cNvSpPr>
          <p:nvPr/>
        </p:nvSpPr>
        <p:spPr bwMode="auto">
          <a:xfrm>
            <a:off x="1515534" y="4426744"/>
            <a:ext cx="9372600" cy="448866"/>
          </a:xfrm>
          <a:prstGeom prst="rect">
            <a:avLst/>
          </a:prstGeom>
          <a:noFill/>
          <a:ln w="9525">
            <a:noFill/>
            <a:miter lim="800000"/>
            <a:headEnd/>
            <a:tailEnd/>
          </a:ln>
        </p:spPr>
        <p:txBody>
          <a:bodyPr lIns="108847" tIns="54424" rIns="108847" bIns="54424"/>
          <a:lstStyle/>
          <a:p>
            <a:pPr marL="407442" indent="-407442">
              <a:spcBef>
                <a:spcPct val="20000"/>
              </a:spcBef>
              <a:buClr>
                <a:schemeClr val="folHlink"/>
              </a:buClr>
            </a:pPr>
            <a:r>
              <a:rPr kumimoji="1" lang="en-US" dirty="0">
                <a:latin typeface="Helvetica" pitchFamily="-84" charset="0"/>
              </a:rPr>
              <a:t>Block number calculation</a:t>
            </a:r>
          </a:p>
        </p:txBody>
      </p:sp>
      <p:sp>
        <p:nvSpPr>
          <p:cNvPr id="59411" name="Text Box 20"/>
          <p:cNvSpPr txBox="1">
            <a:spLocks noChangeArrowheads="1"/>
          </p:cNvSpPr>
          <p:nvPr/>
        </p:nvSpPr>
        <p:spPr bwMode="auto">
          <a:xfrm>
            <a:off x="3750733" y="4947486"/>
            <a:ext cx="3111637" cy="940908"/>
          </a:xfrm>
          <a:prstGeom prst="rect">
            <a:avLst/>
          </a:prstGeom>
          <a:noFill/>
          <a:ln w="9525">
            <a:noFill/>
            <a:miter lim="800000"/>
            <a:headEnd/>
            <a:tailEnd/>
          </a:ln>
        </p:spPr>
        <p:txBody>
          <a:bodyPr wrap="none" lIns="108847" tIns="54424" rIns="108847" bIns="54424" anchor="ctr">
            <a:spAutoFit/>
          </a:bodyPr>
          <a:lstStyle/>
          <a:p>
            <a:r>
              <a:rPr lang="en-US">
                <a:latin typeface="Helvetica" pitchFamily="-84" charset="0"/>
              </a:rPr>
              <a:t>(number of bits per word) *</a:t>
            </a:r>
          </a:p>
          <a:p>
            <a:r>
              <a:rPr lang="en-US">
                <a:latin typeface="Helvetica" pitchFamily="-84" charset="0"/>
              </a:rPr>
              <a:t>(number of 0-value words) +</a:t>
            </a:r>
          </a:p>
          <a:p>
            <a:r>
              <a:rPr lang="en-US">
                <a:latin typeface="Helvetica" pitchFamily="-84" charset="0"/>
              </a:rPr>
              <a:t>offset of first 1 bit</a:t>
            </a:r>
          </a:p>
        </p:txBody>
      </p:sp>
      <p:sp>
        <p:nvSpPr>
          <p:cNvPr id="59412" name="Rectangle 19"/>
          <p:cNvSpPr>
            <a:spLocks noChangeArrowheads="1"/>
          </p:cNvSpPr>
          <p:nvPr/>
        </p:nvSpPr>
        <p:spPr bwMode="auto">
          <a:xfrm>
            <a:off x="1718734" y="5831682"/>
            <a:ext cx="9372600" cy="450056"/>
          </a:xfrm>
          <a:prstGeom prst="rect">
            <a:avLst/>
          </a:prstGeom>
          <a:noFill/>
          <a:ln w="9525">
            <a:noFill/>
            <a:miter lim="800000"/>
            <a:headEnd/>
            <a:tailEnd/>
          </a:ln>
        </p:spPr>
        <p:txBody>
          <a:bodyPr lIns="108847" tIns="54424" rIns="108847" bIns="54424"/>
          <a:lstStyle/>
          <a:p>
            <a:pPr marL="407442" indent="-407442">
              <a:spcBef>
                <a:spcPct val="20000"/>
              </a:spcBef>
              <a:buClr>
                <a:schemeClr val="folHlink"/>
              </a:buClr>
            </a:pPr>
            <a:r>
              <a:rPr kumimoji="1" lang="en-US" dirty="0">
                <a:latin typeface="Helvetica" pitchFamily="-84" charset="0"/>
              </a:rPr>
              <a:t>CPUs have instructions to return offset within word of first </a:t>
            </a:r>
            <a:r>
              <a:rPr kumimoji="1" lang="ja-JP" altLang="en-US" dirty="0">
                <a:latin typeface="Helvetica" pitchFamily="-84" charset="0"/>
              </a:rPr>
              <a:t>“</a:t>
            </a:r>
            <a:r>
              <a:rPr kumimoji="1" lang="en-US" altLang="ja-JP" dirty="0">
                <a:latin typeface="Helvetica" pitchFamily="-84" charset="0"/>
              </a:rPr>
              <a:t>1</a:t>
            </a:r>
            <a:r>
              <a:rPr kumimoji="1" lang="ja-JP" altLang="en-US" dirty="0">
                <a:latin typeface="Helvetica" pitchFamily="-84" charset="0"/>
              </a:rPr>
              <a:t>”</a:t>
            </a:r>
            <a:r>
              <a:rPr kumimoji="1" lang="en-US" altLang="ja-JP" dirty="0">
                <a:latin typeface="Helvetica" pitchFamily="-84" charset="0"/>
              </a:rPr>
              <a:t> bit</a:t>
            </a:r>
            <a:endParaRPr kumimoji="1" lang="en-US" dirty="0">
              <a:latin typeface="Helvetica" pitchFamily="-8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a:xfrm>
            <a:off x="1594556" y="277416"/>
            <a:ext cx="9987844" cy="576263"/>
          </a:xfrm>
        </p:spPr>
        <p:txBody>
          <a:bodyPr>
            <a:normAutofit fontScale="90000"/>
          </a:bodyPr>
          <a:lstStyle/>
          <a:p>
            <a:pPr eaLnBrk="1" hangingPunct="1"/>
            <a:r>
              <a:rPr lang="en-US"/>
              <a:t>Free-Space Management (Cont.)</a:t>
            </a:r>
          </a:p>
        </p:txBody>
      </p:sp>
      <p:sp>
        <p:nvSpPr>
          <p:cNvPr id="61442" name="Rectangle 3"/>
          <p:cNvSpPr>
            <a:spLocks noGrp="1" noChangeArrowheads="1"/>
          </p:cNvSpPr>
          <p:nvPr>
            <p:ph type="body" idx="1"/>
          </p:nvPr>
        </p:nvSpPr>
        <p:spPr/>
        <p:txBody>
          <a:bodyPr/>
          <a:lstStyle/>
          <a:p>
            <a:pPr>
              <a:tabLst>
                <a:tab pos="1562303" algn="l"/>
              </a:tabLst>
            </a:pPr>
            <a:r>
              <a:rPr lang="en-US" dirty="0"/>
              <a:t>Bit map requires extra space</a:t>
            </a:r>
          </a:p>
          <a:p>
            <a:pPr lvl="1">
              <a:tabLst>
                <a:tab pos="1562303" algn="l"/>
              </a:tabLst>
            </a:pPr>
            <a:r>
              <a:rPr lang="en-US" dirty="0"/>
              <a:t>Example:</a:t>
            </a:r>
          </a:p>
          <a:p>
            <a:pPr>
              <a:buNone/>
              <a:tabLst>
                <a:tab pos="1562303" algn="l"/>
              </a:tabLst>
            </a:pPr>
            <a:r>
              <a:rPr lang="en-US" dirty="0"/>
              <a:t>		block size = 4KB =  2</a:t>
            </a:r>
            <a:r>
              <a:rPr lang="en-US" baseline="30000" dirty="0"/>
              <a:t>12</a:t>
            </a:r>
            <a:r>
              <a:rPr lang="en-US" dirty="0"/>
              <a:t> bytes</a:t>
            </a:r>
          </a:p>
          <a:p>
            <a:pPr>
              <a:buNone/>
              <a:tabLst>
                <a:tab pos="1562303" algn="l"/>
              </a:tabLst>
            </a:pPr>
            <a:r>
              <a:rPr lang="en-US" dirty="0"/>
              <a:t>		disk size = 2</a:t>
            </a:r>
            <a:r>
              <a:rPr lang="en-US" baseline="30000" dirty="0"/>
              <a:t>40</a:t>
            </a:r>
            <a:r>
              <a:rPr lang="en-US" dirty="0"/>
              <a:t> bytes (1 terabyte)</a:t>
            </a:r>
          </a:p>
          <a:p>
            <a:pPr>
              <a:buNone/>
              <a:tabLst>
                <a:tab pos="1562303" algn="l"/>
              </a:tabLst>
            </a:pPr>
            <a:r>
              <a:rPr lang="en-US" dirty="0"/>
              <a:t>		</a:t>
            </a:r>
            <a:r>
              <a:rPr lang="en-US" b="1" i="1" dirty="0"/>
              <a:t>n</a:t>
            </a:r>
            <a:r>
              <a:rPr lang="en-US" dirty="0"/>
              <a:t> = 2</a:t>
            </a:r>
            <a:r>
              <a:rPr lang="en-US" baseline="30000" dirty="0"/>
              <a:t>40</a:t>
            </a:r>
            <a:r>
              <a:rPr lang="en-US" dirty="0"/>
              <a:t>/2</a:t>
            </a:r>
            <a:r>
              <a:rPr lang="en-US" baseline="30000" dirty="0"/>
              <a:t>12</a:t>
            </a:r>
            <a:r>
              <a:rPr lang="en-US" dirty="0"/>
              <a:t> = 2</a:t>
            </a:r>
            <a:r>
              <a:rPr lang="en-US" baseline="30000" dirty="0"/>
              <a:t>28</a:t>
            </a:r>
            <a:r>
              <a:rPr lang="en-US" dirty="0"/>
              <a:t> bits (or 32MB)</a:t>
            </a:r>
          </a:p>
          <a:p>
            <a:pPr>
              <a:buNone/>
              <a:tabLst>
                <a:tab pos="1562303" algn="l"/>
              </a:tabLst>
            </a:pPr>
            <a:r>
              <a:rPr lang="en-US" dirty="0"/>
              <a:t>		if clusters of 4 blocks -&gt; 8MB of memory</a:t>
            </a:r>
          </a:p>
          <a:p>
            <a:pPr>
              <a:buNone/>
              <a:tabLst>
                <a:tab pos="1562303" algn="l"/>
              </a:tabLst>
            </a:pPr>
            <a:endParaRPr lang="en-US" sz="1100" dirty="0"/>
          </a:p>
          <a:p>
            <a:pPr>
              <a:tabLst>
                <a:tab pos="1562303" algn="l"/>
              </a:tabLst>
            </a:pPr>
            <a:r>
              <a:rPr lang="en-US" dirty="0"/>
              <a:t>Easy to get contiguous files</a:t>
            </a:r>
          </a:p>
          <a:p>
            <a:pPr>
              <a:buNone/>
              <a:tabLst>
                <a:tab pos="1562303" algn="l"/>
              </a:tabLst>
            </a:pPr>
            <a:r>
              <a:rPr lang="en-US" sz="900" dirty="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984956" y="277416"/>
            <a:ext cx="10597444" cy="576263"/>
          </a:xfrm>
        </p:spPr>
        <p:txBody>
          <a:bodyPr>
            <a:normAutofit fontScale="90000"/>
          </a:bodyPr>
          <a:lstStyle/>
          <a:p>
            <a:pPr eaLnBrk="1" hangingPunct="1"/>
            <a:r>
              <a:rPr lang="en-US"/>
              <a:t>Storage Area Network</a:t>
            </a:r>
          </a:p>
        </p:txBody>
      </p:sp>
      <p:sp>
        <p:nvSpPr>
          <p:cNvPr id="25602" name="Rectangle 3"/>
          <p:cNvSpPr>
            <a:spLocks noGrp="1" noChangeArrowheads="1"/>
          </p:cNvSpPr>
          <p:nvPr>
            <p:ph type="body" idx="1"/>
          </p:nvPr>
        </p:nvSpPr>
        <p:spPr>
          <a:xfrm>
            <a:off x="1075267" y="1233487"/>
            <a:ext cx="10310989" cy="4530329"/>
          </a:xfrm>
        </p:spPr>
        <p:txBody>
          <a:bodyPr/>
          <a:lstStyle/>
          <a:p>
            <a:r>
              <a:rPr lang="en-US" dirty="0"/>
              <a:t>Common in large storage environments</a:t>
            </a:r>
          </a:p>
          <a:p>
            <a:endParaRPr lang="en-US" sz="900" dirty="0"/>
          </a:p>
          <a:p>
            <a:r>
              <a:rPr lang="en-US" dirty="0"/>
              <a:t>Multiple hosts attached to multiple storage arrays - flexible</a:t>
            </a:r>
          </a:p>
        </p:txBody>
      </p:sp>
      <p:pic>
        <p:nvPicPr>
          <p:cNvPr id="25603" name="Picture 1" descr="10_03.pdf"/>
          <p:cNvPicPr>
            <a:picLocks noChangeAspect="1"/>
          </p:cNvPicPr>
          <p:nvPr/>
        </p:nvPicPr>
        <p:blipFill>
          <a:blip r:embed="rId3" cstate="print"/>
          <a:srcRect/>
          <a:stretch>
            <a:fillRect/>
          </a:stretch>
        </p:blipFill>
        <p:spPr bwMode="auto">
          <a:xfrm>
            <a:off x="1972734" y="2416969"/>
            <a:ext cx="8396111" cy="3257550"/>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a:xfrm>
            <a:off x="1205089" y="277416"/>
            <a:ext cx="10377311" cy="576263"/>
          </a:xfrm>
        </p:spPr>
        <p:txBody>
          <a:bodyPr>
            <a:normAutofit fontScale="90000"/>
          </a:bodyPr>
          <a:lstStyle/>
          <a:p>
            <a:pPr eaLnBrk="1" hangingPunct="1"/>
            <a:r>
              <a:rPr lang="en-US" dirty="0"/>
              <a:t>Linked Free Space List on Disk</a:t>
            </a:r>
            <a:endParaRPr lang="en-US" sz="2800" dirty="0"/>
          </a:p>
        </p:txBody>
      </p:sp>
      <p:pic>
        <p:nvPicPr>
          <p:cNvPr id="63490" name="Picture 4" descr="11"/>
          <p:cNvPicPr>
            <a:picLocks noChangeAspect="1" noChangeArrowheads="1"/>
          </p:cNvPicPr>
          <p:nvPr/>
        </p:nvPicPr>
        <p:blipFill>
          <a:blip r:embed="rId3" cstate="print"/>
          <a:srcRect/>
          <a:stretch>
            <a:fillRect/>
          </a:stretch>
        </p:blipFill>
        <p:spPr bwMode="auto">
          <a:xfrm>
            <a:off x="6405034" y="1432323"/>
            <a:ext cx="4782255" cy="4202906"/>
          </a:xfrm>
          <a:prstGeom prst="rect">
            <a:avLst/>
          </a:prstGeom>
          <a:noFill/>
          <a:ln w="9525">
            <a:noFill/>
            <a:miter lim="800000"/>
            <a:headEnd/>
            <a:tailEnd/>
          </a:ln>
        </p:spPr>
      </p:pic>
      <p:sp>
        <p:nvSpPr>
          <p:cNvPr id="63491" name="Rectangle 3"/>
          <p:cNvSpPr txBox="1">
            <a:spLocks noChangeArrowheads="1"/>
          </p:cNvSpPr>
          <p:nvPr/>
        </p:nvSpPr>
        <p:spPr bwMode="auto">
          <a:xfrm>
            <a:off x="1075267" y="1233487"/>
            <a:ext cx="4974167" cy="4530329"/>
          </a:xfrm>
          <a:prstGeom prst="rect">
            <a:avLst/>
          </a:prstGeom>
          <a:noFill/>
          <a:ln w="9525">
            <a:noFill/>
            <a:miter lim="800000"/>
            <a:headEnd/>
            <a:tailEnd/>
          </a:ln>
        </p:spPr>
        <p:txBody>
          <a:bodyPr lIns="76197" tIns="38098" rIns="76197" bIns="38098"/>
          <a:lstStyle/>
          <a:p>
            <a:pPr marL="407442" indent="-407442">
              <a:lnSpc>
                <a:spcPct val="90000"/>
              </a:lnSpc>
              <a:spcBef>
                <a:spcPct val="35000"/>
              </a:spcBef>
              <a:buClr>
                <a:srgbClr val="993300"/>
              </a:buClr>
              <a:buSzPct val="90000"/>
              <a:tabLst>
                <a:tab pos="1562303" algn="l"/>
              </a:tabLst>
            </a:pPr>
            <a:r>
              <a:rPr kumimoji="1" lang="en-US" sz="900" dirty="0">
                <a:latin typeface="Helvetica" pitchFamily="-84" charset="0"/>
              </a:rPr>
              <a:t> </a:t>
            </a:r>
          </a:p>
          <a:p>
            <a:pPr marL="407442" indent="-407442">
              <a:lnSpc>
                <a:spcPct val="90000"/>
              </a:lnSpc>
              <a:spcBef>
                <a:spcPct val="35000"/>
              </a:spcBef>
              <a:buClr>
                <a:srgbClr val="993300"/>
              </a:buClr>
              <a:buSzPct val="90000"/>
              <a:buFont typeface="Monotype Sorts" pitchFamily="-84" charset="2"/>
              <a:buChar char="n"/>
              <a:tabLst>
                <a:tab pos="1562303" algn="l"/>
              </a:tabLst>
            </a:pPr>
            <a:r>
              <a:rPr kumimoji="1" lang="en-US" dirty="0">
                <a:latin typeface="Helvetica" pitchFamily="-84" charset="0"/>
              </a:rPr>
              <a:t>Linked list (free list)</a:t>
            </a:r>
          </a:p>
          <a:p>
            <a:pPr marL="883673" lvl="1" indent="-339976">
              <a:lnSpc>
                <a:spcPct val="90000"/>
              </a:lnSpc>
              <a:spcBef>
                <a:spcPct val="35000"/>
              </a:spcBef>
              <a:buClr>
                <a:srgbClr val="CC6600"/>
              </a:buClr>
              <a:buSzPct val="80000"/>
              <a:buFont typeface="Monotype Sorts" pitchFamily="-84" charset="2"/>
              <a:buChar char="l"/>
              <a:tabLst>
                <a:tab pos="1562303" algn="l"/>
              </a:tabLst>
            </a:pPr>
            <a:r>
              <a:rPr kumimoji="1" lang="en-US" dirty="0">
                <a:latin typeface="Helvetica" pitchFamily="-84" charset="0"/>
              </a:rPr>
              <a:t>Cannot get contiguous space easily</a:t>
            </a:r>
          </a:p>
          <a:p>
            <a:pPr marL="883673" lvl="1" indent="-339976">
              <a:lnSpc>
                <a:spcPct val="90000"/>
              </a:lnSpc>
              <a:spcBef>
                <a:spcPct val="35000"/>
              </a:spcBef>
              <a:buClr>
                <a:srgbClr val="CC6600"/>
              </a:buClr>
              <a:buSzPct val="80000"/>
              <a:buFont typeface="Monotype Sorts" pitchFamily="-84" charset="2"/>
              <a:buChar char="l"/>
              <a:tabLst>
                <a:tab pos="1562303" algn="l"/>
              </a:tabLst>
            </a:pPr>
            <a:r>
              <a:rPr kumimoji="1" lang="en-US" dirty="0">
                <a:latin typeface="Helvetica" pitchFamily="-84" charset="0"/>
              </a:rPr>
              <a:t>No waste of space</a:t>
            </a:r>
          </a:p>
          <a:p>
            <a:pPr marL="883673" lvl="1" indent="-339976">
              <a:lnSpc>
                <a:spcPct val="90000"/>
              </a:lnSpc>
              <a:spcBef>
                <a:spcPct val="35000"/>
              </a:spcBef>
              <a:buClr>
                <a:srgbClr val="CC6600"/>
              </a:buClr>
              <a:buSzPct val="80000"/>
              <a:buFont typeface="Monotype Sorts" pitchFamily="-84" charset="2"/>
              <a:buChar char="l"/>
              <a:tabLst>
                <a:tab pos="1562303" algn="l"/>
              </a:tabLst>
            </a:pPr>
            <a:r>
              <a:rPr kumimoji="1" lang="en-US" dirty="0">
                <a:latin typeface="Helvetica" pitchFamily="-84" charset="0"/>
              </a:rPr>
              <a:t>No need to traverse the entire list (if # free blocks recorded)</a:t>
            </a:r>
          </a:p>
          <a:p>
            <a:pPr marL="883673" lvl="1" indent="-339976">
              <a:lnSpc>
                <a:spcPct val="90000"/>
              </a:lnSpc>
              <a:spcBef>
                <a:spcPct val="35000"/>
              </a:spcBef>
              <a:buClr>
                <a:srgbClr val="CC6600"/>
              </a:buClr>
              <a:buSzPct val="80000"/>
              <a:buFont typeface="Monotype Sorts" pitchFamily="-84" charset="2"/>
              <a:buChar char="l"/>
              <a:tabLst>
                <a:tab pos="1562303" algn="l"/>
              </a:tabLst>
            </a:pPr>
            <a:endParaRPr kumimoji="1" lang="en-US" sz="900" dirty="0">
              <a:latin typeface="Helvetica" pitchFamily="-8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dirty="0"/>
              <a:t>Doštudovať</a:t>
            </a:r>
          </a:p>
        </p:txBody>
      </p:sp>
      <p:sp>
        <p:nvSpPr>
          <p:cNvPr id="3" name="Zástupný symbol obsahu 2"/>
          <p:cNvSpPr>
            <a:spLocks noGrp="1"/>
          </p:cNvSpPr>
          <p:nvPr>
            <p:ph idx="1"/>
          </p:nvPr>
        </p:nvSpPr>
        <p:spPr/>
        <p:txBody>
          <a:bodyPr/>
          <a:lstStyle/>
          <a:p>
            <a:r>
              <a:rPr lang="sk-SK" dirty="0" err="1"/>
              <a:t>Vavrečková</a:t>
            </a:r>
            <a:r>
              <a:rPr lang="sk-SK" dirty="0"/>
              <a:t>, Š.: Operační systémy – prednášky</a:t>
            </a:r>
          </a:p>
          <a:p>
            <a:pPr lvl="1"/>
            <a:r>
              <a:rPr lang="sk-SK" dirty="0"/>
              <a:t>Kapitola 8 Pamäťové médiá časť 8.5 súborové systémy pre Linux</a:t>
            </a:r>
          </a:p>
          <a:p>
            <a:pPr lvl="0"/>
            <a:r>
              <a:rPr lang="sk-SK" b="1" dirty="0"/>
              <a:t>SILBERSCHATZ, </a:t>
            </a:r>
            <a:r>
              <a:rPr lang="sk-SK" b="1" dirty="0" err="1"/>
              <a:t>Abraham</a:t>
            </a:r>
            <a:r>
              <a:rPr lang="sk-SK" b="1" dirty="0"/>
              <a:t>, Peter B GALVIN a </a:t>
            </a:r>
            <a:r>
              <a:rPr lang="sk-SK" b="1" dirty="0" err="1"/>
              <a:t>Greg</a:t>
            </a:r>
            <a:r>
              <a:rPr lang="sk-SK" b="1" dirty="0"/>
              <a:t> GAGNE</a:t>
            </a:r>
            <a:r>
              <a:rPr lang="sk-SK" dirty="0"/>
              <a:t>. </a:t>
            </a:r>
            <a:r>
              <a:rPr lang="sk-SK" i="1" dirty="0" err="1"/>
              <a:t>Operating</a:t>
            </a:r>
            <a:r>
              <a:rPr lang="sk-SK" i="1" dirty="0"/>
              <a:t> </a:t>
            </a:r>
            <a:r>
              <a:rPr lang="sk-SK" i="1" dirty="0" err="1"/>
              <a:t>system</a:t>
            </a:r>
            <a:r>
              <a:rPr lang="sk-SK" i="1" dirty="0"/>
              <a:t> </a:t>
            </a:r>
            <a:r>
              <a:rPr lang="sk-SK" i="1" dirty="0" err="1"/>
              <a:t>concepts</a:t>
            </a:r>
            <a:r>
              <a:rPr lang="sk-SK" dirty="0"/>
              <a:t>. 9th </a:t>
            </a:r>
            <a:r>
              <a:rPr lang="sk-SK" dirty="0" err="1"/>
              <a:t>ed</a:t>
            </a:r>
            <a:r>
              <a:rPr lang="sk-SK" dirty="0"/>
              <a:t>. </a:t>
            </a:r>
            <a:r>
              <a:rPr lang="sk-SK" dirty="0" err="1"/>
              <a:t>Hoboken</a:t>
            </a:r>
            <a:r>
              <a:rPr lang="sk-SK" dirty="0"/>
              <a:t>, NJ: </a:t>
            </a:r>
            <a:r>
              <a:rPr lang="sk-SK" dirty="0" err="1"/>
              <a:t>Wiley</a:t>
            </a:r>
            <a:r>
              <a:rPr lang="sk-SK" dirty="0"/>
              <a:t>, c2013, </a:t>
            </a:r>
            <a:r>
              <a:rPr lang="sk-SK" dirty="0" err="1"/>
              <a:t>xxii</a:t>
            </a:r>
            <a:r>
              <a:rPr lang="sk-SK" dirty="0"/>
              <a:t>, 919 s. ISBN 978-111-8063-330.</a:t>
            </a:r>
          </a:p>
          <a:p>
            <a:pPr lvl="1"/>
            <a:r>
              <a:rPr lang="sk-SK" dirty="0"/>
              <a:t>Part </a:t>
            </a:r>
            <a:r>
              <a:rPr lang="sk-SK" dirty="0" err="1"/>
              <a:t>Four</a:t>
            </a:r>
            <a:r>
              <a:rPr lang="sk-SK" dirty="0"/>
              <a:t> – </a:t>
            </a:r>
            <a:r>
              <a:rPr lang="sk-SK" dirty="0" err="1"/>
              <a:t>Storage</a:t>
            </a:r>
            <a:r>
              <a:rPr lang="sk-SK"/>
              <a:t> Management</a:t>
            </a:r>
            <a:endParaRPr lang="sk-SK"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Zástupný symbol čísla snímky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38DADF7-F687-4C21-8663-A1934FF7C845}" type="slidenum">
              <a:rPr lang="sk-SK" sz="1400"/>
              <a:pPr/>
              <a:t>92</a:t>
            </a:fld>
            <a:endParaRPr lang="sk-SK" sz="1400"/>
          </a:p>
        </p:txBody>
      </p:sp>
      <p:sp>
        <p:nvSpPr>
          <p:cNvPr id="1028" name="Rectangle 2"/>
          <p:cNvSpPr>
            <a:spLocks noGrp="1" noChangeArrowheads="1"/>
          </p:cNvSpPr>
          <p:nvPr>
            <p:ph type="title" idx="4294967295"/>
          </p:nvPr>
        </p:nvSpPr>
        <p:spPr/>
        <p:txBody>
          <a:bodyPr/>
          <a:lstStyle/>
          <a:p>
            <a:r>
              <a:rPr lang="sk-SK"/>
              <a:t>Záver</a:t>
            </a:r>
          </a:p>
        </p:txBody>
      </p:sp>
      <p:sp>
        <p:nvSpPr>
          <p:cNvPr id="1029" name="Text Box 3"/>
          <p:cNvSpPr txBox="1">
            <a:spLocks noChangeArrowheads="1"/>
          </p:cNvSpPr>
          <p:nvPr/>
        </p:nvSpPr>
        <p:spPr bwMode="auto">
          <a:xfrm>
            <a:off x="2911476" y="2330450"/>
            <a:ext cx="318452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sk-SK" sz="6600"/>
              <a:t>Otázky ?</a:t>
            </a:r>
            <a:endParaRPr lang="sk-SK" sz="5400"/>
          </a:p>
        </p:txBody>
      </p:sp>
      <p:pic>
        <p:nvPicPr>
          <p:cNvPr id="3" name="Obrázok 2" descr="Obrázok, na ktorom je osoba, pózujúci&#10;&#10;Automaticky generovaný popis">
            <a:extLst>
              <a:ext uri="{FF2B5EF4-FFF2-40B4-BE49-F238E27FC236}">
                <a16:creationId xmlns:a16="http://schemas.microsoft.com/office/drawing/2014/main" id="{92F9F78F-BC63-40D4-99CC-CCAEE3C0D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8030" y="556699"/>
            <a:ext cx="3482119" cy="5744602"/>
          </a:xfrm>
          <a:prstGeom prst="rect">
            <a:avLst/>
          </a:prstGeom>
        </p:spPr>
      </p:pic>
    </p:spTree>
    <p:extLst>
      <p:ext uri="{BB962C8B-B14F-4D97-AF65-F5344CB8AC3E}">
        <p14:creationId xmlns:p14="http://schemas.microsoft.com/office/powerpoint/2010/main" val="2631600480"/>
      </p:ext>
    </p:extLst>
  </p:cSld>
  <p:clrMapOvr>
    <a:masterClrMapping/>
  </p:clrMapOvr>
  <p:transition>
    <p:zoom/>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ív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3731</TotalTime>
  <Words>6758</Words>
  <Application>Microsoft Macintosh PowerPoint</Application>
  <PresentationFormat>Širokouhlá</PresentationFormat>
  <Paragraphs>800</Paragraphs>
  <Slides>92</Slides>
  <Notes>70</Notes>
  <HiddenSlides>0</HiddenSlides>
  <MMClips>0</MMClips>
  <ScaleCrop>false</ScaleCrop>
  <HeadingPairs>
    <vt:vector size="6" baseType="variant">
      <vt:variant>
        <vt:lpstr>Použité písma</vt:lpstr>
      </vt:variant>
      <vt:variant>
        <vt:i4>13</vt:i4>
      </vt:variant>
      <vt:variant>
        <vt:lpstr>Motív</vt:lpstr>
      </vt:variant>
      <vt:variant>
        <vt:i4>1</vt:i4>
      </vt:variant>
      <vt:variant>
        <vt:lpstr>Nadpisy snímok</vt:lpstr>
      </vt:variant>
      <vt:variant>
        <vt:i4>92</vt:i4>
      </vt:variant>
    </vt:vector>
  </HeadingPairs>
  <TitlesOfParts>
    <vt:vector size="106" baseType="lpstr">
      <vt:lpstr>-apple-system</vt:lpstr>
      <vt:lpstr>Arial</vt:lpstr>
      <vt:lpstr>Calibri</vt:lpstr>
      <vt:lpstr>Calibri Light</vt:lpstr>
      <vt:lpstr>Courier New</vt:lpstr>
      <vt:lpstr>Courier New,monospace</vt:lpstr>
      <vt:lpstr>Helvetica</vt:lpstr>
      <vt:lpstr>Monotype Sorts</vt:lpstr>
      <vt:lpstr>Segoe Sans</vt:lpstr>
      <vt:lpstr>Segoe UI</vt:lpstr>
      <vt:lpstr>Symbol</vt:lpstr>
      <vt:lpstr>Times New Roman</vt:lpstr>
      <vt:lpstr>Webdings</vt:lpstr>
      <vt:lpstr>Office Theme</vt:lpstr>
      <vt:lpstr>Správa a organizácia diskov</vt:lpstr>
      <vt:lpstr>Doštudovať</vt:lpstr>
      <vt:lpstr>Overview of Mass Storage Structure</vt:lpstr>
      <vt:lpstr>Moving-head Disk Mechanism</vt:lpstr>
      <vt:lpstr>Solid-State Disks</vt:lpstr>
      <vt:lpstr>Magnetic Tape</vt:lpstr>
      <vt:lpstr>Disk Attachment</vt:lpstr>
      <vt:lpstr>Storage Array</vt:lpstr>
      <vt:lpstr>Storage Area Network</vt:lpstr>
      <vt:lpstr>Storage Area Network (Cont.)</vt:lpstr>
      <vt:lpstr>Network-Attached Storage</vt:lpstr>
      <vt:lpstr>RAID Structure</vt:lpstr>
      <vt:lpstr>RAID (Cont.)</vt:lpstr>
      <vt:lpstr>RAID Levels</vt:lpstr>
      <vt:lpstr>RAID (0 + 1) and (1 + 0)</vt:lpstr>
      <vt:lpstr>Other Features</vt:lpstr>
      <vt:lpstr>File Concept</vt:lpstr>
      <vt:lpstr>File Attributes</vt:lpstr>
      <vt:lpstr>File info on different OSs</vt:lpstr>
      <vt:lpstr>File Operations</vt:lpstr>
      <vt:lpstr>Open Files</vt:lpstr>
      <vt:lpstr>Open File Locking</vt:lpstr>
      <vt:lpstr>File Types – Name, Extension</vt:lpstr>
      <vt:lpstr>File Structure</vt:lpstr>
      <vt:lpstr>Sequential-access File</vt:lpstr>
      <vt:lpstr>Access Methods</vt:lpstr>
      <vt:lpstr>Simulation of Sequential Access on  Direct-access File</vt:lpstr>
      <vt:lpstr>Other Access Methods</vt:lpstr>
      <vt:lpstr>Example of Index and Relative Files</vt:lpstr>
      <vt:lpstr>Directory Structure</vt:lpstr>
      <vt:lpstr>Disk Structure</vt:lpstr>
      <vt:lpstr>A Typical File-system Organization</vt:lpstr>
      <vt:lpstr>Partition vs Volume</vt:lpstr>
      <vt:lpstr>File-System Implementation</vt:lpstr>
      <vt:lpstr>Partitions and Mounting</vt:lpstr>
      <vt:lpstr>Types of File Systems</vt:lpstr>
      <vt:lpstr>How NTFS works</vt:lpstr>
      <vt:lpstr>File systems of NTFS</vt:lpstr>
      <vt:lpstr>Structure of MFT</vt:lpstr>
      <vt:lpstr>Structure of MFT</vt:lpstr>
      <vt:lpstr>Operations Performed on Directory</vt:lpstr>
      <vt:lpstr>Organize the Directory (Logically) to Obtain</vt:lpstr>
      <vt:lpstr>Single-Level Directory</vt:lpstr>
      <vt:lpstr>Two-Level Directory</vt:lpstr>
      <vt:lpstr>Tree-Structured Directories</vt:lpstr>
      <vt:lpstr>Tree-Structured Directories (Cont)</vt:lpstr>
      <vt:lpstr>Acyclic-Graph Directories</vt:lpstr>
      <vt:lpstr>Acyclic-Graph Directories (Cont.)</vt:lpstr>
      <vt:lpstr>General Graph Directory</vt:lpstr>
      <vt:lpstr>Prezentácia programu PowerPoint</vt:lpstr>
      <vt:lpstr>Prezentácia programu PowerPoint</vt:lpstr>
      <vt:lpstr>Prezentácia programu PowerPoint</vt:lpstr>
      <vt:lpstr>Prezentácia programu PowerPoint</vt:lpstr>
      <vt:lpstr>File System Mounting</vt:lpstr>
      <vt:lpstr>File Sharing</vt:lpstr>
      <vt:lpstr>File Sharing – Remote File Systems</vt:lpstr>
      <vt:lpstr>File Sharing – Failure Modes</vt:lpstr>
      <vt:lpstr>File Sharing – Consistency Semantics</vt:lpstr>
      <vt:lpstr>Protection</vt:lpstr>
      <vt:lpstr>Access Lists and Groups</vt:lpstr>
      <vt:lpstr>Windows 10 Access-Control List Management</vt:lpstr>
      <vt:lpstr>A Sample UNIX Directory Listing</vt:lpstr>
      <vt:lpstr>File-System Structure</vt:lpstr>
      <vt:lpstr>File System Layers</vt:lpstr>
      <vt:lpstr>File System Layers (Cont.)</vt:lpstr>
      <vt:lpstr>In-Memory File System Structures</vt:lpstr>
      <vt:lpstr>In-Memory File System Structures</vt:lpstr>
      <vt:lpstr>Virtual File Systems</vt:lpstr>
      <vt:lpstr>Virtual File System Implementation</vt:lpstr>
      <vt:lpstr>Directory Implementation</vt:lpstr>
      <vt:lpstr>Allocation Methods </vt:lpstr>
      <vt:lpstr>Contiguous Allocation</vt:lpstr>
      <vt:lpstr>Extent-Based Systems</vt:lpstr>
      <vt:lpstr>Allocation Methods - Linked</vt:lpstr>
      <vt:lpstr>Linked Allocation</vt:lpstr>
      <vt:lpstr>Linked Allocation</vt:lpstr>
      <vt:lpstr>Linked Allocation</vt:lpstr>
      <vt:lpstr>File-Allocation Table</vt:lpstr>
      <vt:lpstr>Allocation Methods - Indexed</vt:lpstr>
      <vt:lpstr>Example of Indexed Allocation</vt:lpstr>
      <vt:lpstr>Indexed Allocation (Cont.)</vt:lpstr>
      <vt:lpstr>Indexed Allocation – Mapping (Cont.)</vt:lpstr>
      <vt:lpstr>Indexed Allocation – Mapping (Cont.)</vt:lpstr>
      <vt:lpstr>Indexed Allocation – Mapping (Cont.)</vt:lpstr>
      <vt:lpstr>Combined Scheme:  UNIX UFS (sometimes referred to as the Berkeley Fast File System)  (4K bytes per block, 32-bit addresses)</vt:lpstr>
      <vt:lpstr>Performance</vt:lpstr>
      <vt:lpstr>Performance (Cont.)</vt:lpstr>
      <vt:lpstr>Free-Space Management</vt:lpstr>
      <vt:lpstr>Free-Space Management (Cont.)</vt:lpstr>
      <vt:lpstr>Linked Free Space List on Disk</vt:lpstr>
      <vt:lpstr>Doštudovať</vt:lpstr>
      <vt:lpstr>Záver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Správa a organizácia diskov</dc:title>
  <dc:creator>Julius Barath</dc:creator>
  <cp:lastModifiedBy>Július Baráth</cp:lastModifiedBy>
  <cp:revision>185</cp:revision>
  <dcterms:created xsi:type="dcterms:W3CDTF">2013-05-28T08:11:49Z</dcterms:created>
  <dcterms:modified xsi:type="dcterms:W3CDTF">2025-03-26T07:11:27Z</dcterms:modified>
</cp:coreProperties>
</file>